
<file path=[Content_Types].xml><?xml version="1.0" encoding="utf-8"?>
<Types xmlns="http://schemas.openxmlformats.org/package/2006/content-types">
  <Default Extension="png" ContentType="image/png"/>
  <Default Extension="wmf" ContentType="image/x-w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38"/>
  </p:notesMasterIdLst>
  <p:sldIdLst>
    <p:sldId id="256" r:id="rId3"/>
    <p:sldId id="257" r:id="rId4"/>
    <p:sldId id="263" r:id="rId5"/>
    <p:sldId id="264" r:id="rId6"/>
    <p:sldId id="258" r:id="rId7"/>
    <p:sldId id="259" r:id="rId8"/>
    <p:sldId id="260" r:id="rId9"/>
    <p:sldId id="273" r:id="rId10"/>
    <p:sldId id="269" r:id="rId11"/>
    <p:sldId id="271" r:id="rId12"/>
    <p:sldId id="274" r:id="rId13"/>
    <p:sldId id="272" r:id="rId14"/>
    <p:sldId id="265" r:id="rId15"/>
    <p:sldId id="285" r:id="rId16"/>
    <p:sldId id="270" r:id="rId17"/>
    <p:sldId id="286" r:id="rId18"/>
    <p:sldId id="281" r:id="rId19"/>
    <p:sldId id="275" r:id="rId20"/>
    <p:sldId id="283" r:id="rId21"/>
    <p:sldId id="282" r:id="rId22"/>
    <p:sldId id="284" r:id="rId23"/>
    <p:sldId id="276" r:id="rId24"/>
    <p:sldId id="277" r:id="rId25"/>
    <p:sldId id="290" r:id="rId26"/>
    <p:sldId id="287" r:id="rId27"/>
    <p:sldId id="279" r:id="rId28"/>
    <p:sldId id="267" r:id="rId29"/>
    <p:sldId id="268" r:id="rId30"/>
    <p:sldId id="266" r:id="rId31"/>
    <p:sldId id="288" r:id="rId32"/>
    <p:sldId id="289" r:id="rId33"/>
    <p:sldId id="293" r:id="rId34"/>
    <p:sldId id="294" r:id="rId35"/>
    <p:sldId id="291" r:id="rId36"/>
    <p:sldId id="29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36" autoAdjust="0"/>
  </p:normalViewPr>
  <p:slideViewPr>
    <p:cSldViewPr>
      <p:cViewPr varScale="1">
        <p:scale>
          <a:sx n="80" d="100"/>
          <a:sy n="80" d="100"/>
        </p:scale>
        <p:origin x="-226" y="-72"/>
      </p:cViewPr>
      <p:guideLst>
        <p:guide orient="horz" pos="2160"/>
        <p:guide pos="2880"/>
      </p:guideLst>
    </p:cSldViewPr>
  </p:slideViewPr>
  <p:notesTextViewPr>
    <p:cViewPr>
      <p:scale>
        <a:sx n="1" d="1"/>
        <a:sy n="1" d="1"/>
      </p:scale>
      <p:origin x="0" y="0"/>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a:t>Incarceration rate, 1960 - 2014</a:t>
            </a:r>
          </a:p>
        </c:rich>
      </c:tx>
      <c:layout/>
      <c:overlay val="0"/>
    </c:title>
    <c:autoTitleDeleted val="0"/>
    <c:plotArea>
      <c:layout/>
      <c:scatterChart>
        <c:scatterStyle val="smoothMarker"/>
        <c:varyColors val="0"/>
        <c:ser>
          <c:idx val="0"/>
          <c:order val="0"/>
          <c:tx>
            <c:strRef>
              <c:f>'1960-2014'!$B$1</c:f>
              <c:strCache>
                <c:ptCount val="1"/>
                <c:pt idx="0">
                  <c:v>Incarceration rate</c:v>
                </c:pt>
              </c:strCache>
            </c:strRef>
          </c:tx>
          <c:marker>
            <c:symbol val="none"/>
          </c:marker>
          <c:xVal>
            <c:numRef>
              <c:f>'1960-2014'!$A$2:$A$56</c:f>
              <c:numCache>
                <c:formatCode>General</c:formatCod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numCache>
            </c:numRef>
          </c:xVal>
          <c:yVal>
            <c:numRef>
              <c:f>'1960-2014'!$B$2:$B$56</c:f>
              <c:numCache>
                <c:formatCode>General</c:formatCode>
                <c:ptCount val="55"/>
                <c:pt idx="0">
                  <c:v>117</c:v>
                </c:pt>
                <c:pt idx="1">
                  <c:v>119</c:v>
                </c:pt>
                <c:pt idx="2">
                  <c:v>117</c:v>
                </c:pt>
                <c:pt idx="3">
                  <c:v>114</c:v>
                </c:pt>
                <c:pt idx="4">
                  <c:v>111</c:v>
                </c:pt>
                <c:pt idx="5">
                  <c:v>108</c:v>
                </c:pt>
                <c:pt idx="6">
                  <c:v>102</c:v>
                </c:pt>
                <c:pt idx="7">
                  <c:v>98</c:v>
                </c:pt>
                <c:pt idx="8">
                  <c:v>94</c:v>
                </c:pt>
                <c:pt idx="9">
                  <c:v>97</c:v>
                </c:pt>
                <c:pt idx="10">
                  <c:v>96</c:v>
                </c:pt>
                <c:pt idx="11">
                  <c:v>95</c:v>
                </c:pt>
                <c:pt idx="12">
                  <c:v>93</c:v>
                </c:pt>
                <c:pt idx="13">
                  <c:v>96</c:v>
                </c:pt>
                <c:pt idx="14">
                  <c:v>102</c:v>
                </c:pt>
                <c:pt idx="15">
                  <c:v>111</c:v>
                </c:pt>
                <c:pt idx="16">
                  <c:v>120</c:v>
                </c:pt>
                <c:pt idx="17">
                  <c:v>126</c:v>
                </c:pt>
                <c:pt idx="18">
                  <c:v>132</c:v>
                </c:pt>
                <c:pt idx="19">
                  <c:v>133</c:v>
                </c:pt>
                <c:pt idx="20">
                  <c:v>139</c:v>
                </c:pt>
                <c:pt idx="21">
                  <c:v>154</c:v>
                </c:pt>
                <c:pt idx="22">
                  <c:v>171</c:v>
                </c:pt>
                <c:pt idx="23">
                  <c:v>179</c:v>
                </c:pt>
                <c:pt idx="24">
                  <c:v>188</c:v>
                </c:pt>
                <c:pt idx="25">
                  <c:v>202</c:v>
                </c:pt>
                <c:pt idx="26">
                  <c:v>217</c:v>
                </c:pt>
                <c:pt idx="27">
                  <c:v>231</c:v>
                </c:pt>
                <c:pt idx="28">
                  <c:v>247</c:v>
                </c:pt>
                <c:pt idx="29">
                  <c:v>276</c:v>
                </c:pt>
                <c:pt idx="30">
                  <c:v>297</c:v>
                </c:pt>
                <c:pt idx="31">
                  <c:v>313</c:v>
                </c:pt>
                <c:pt idx="32">
                  <c:v>332</c:v>
                </c:pt>
                <c:pt idx="33">
                  <c:v>359</c:v>
                </c:pt>
                <c:pt idx="34">
                  <c:v>389</c:v>
                </c:pt>
                <c:pt idx="35">
                  <c:v>411</c:v>
                </c:pt>
                <c:pt idx="36">
                  <c:v>427</c:v>
                </c:pt>
                <c:pt idx="37">
                  <c:v>444</c:v>
                </c:pt>
                <c:pt idx="38">
                  <c:v>461</c:v>
                </c:pt>
                <c:pt idx="39">
                  <c:v>463</c:v>
                </c:pt>
                <c:pt idx="40">
                  <c:v>469</c:v>
                </c:pt>
                <c:pt idx="41">
                  <c:v>470</c:v>
                </c:pt>
                <c:pt idx="42">
                  <c:v>476</c:v>
                </c:pt>
                <c:pt idx="43">
                  <c:v>482</c:v>
                </c:pt>
                <c:pt idx="44">
                  <c:v>487</c:v>
                </c:pt>
                <c:pt idx="45">
                  <c:v>492</c:v>
                </c:pt>
                <c:pt idx="46">
                  <c:v>501</c:v>
                </c:pt>
                <c:pt idx="47">
                  <c:v>506</c:v>
                </c:pt>
                <c:pt idx="48">
                  <c:v>506</c:v>
                </c:pt>
                <c:pt idx="49">
                  <c:v>504</c:v>
                </c:pt>
                <c:pt idx="50">
                  <c:v>500</c:v>
                </c:pt>
                <c:pt idx="51">
                  <c:v>492</c:v>
                </c:pt>
                <c:pt idx="52">
                  <c:v>480</c:v>
                </c:pt>
                <c:pt idx="53">
                  <c:v>477</c:v>
                </c:pt>
                <c:pt idx="54">
                  <c:v>471</c:v>
                </c:pt>
              </c:numCache>
            </c:numRef>
          </c:yVal>
          <c:smooth val="1"/>
        </c:ser>
        <c:dLbls>
          <c:showLegendKey val="0"/>
          <c:showVal val="0"/>
          <c:showCatName val="0"/>
          <c:showSerName val="0"/>
          <c:showPercent val="0"/>
          <c:showBubbleSize val="0"/>
        </c:dLbls>
        <c:axId val="89988480"/>
        <c:axId val="4666496"/>
      </c:scatterChart>
      <c:valAx>
        <c:axId val="89988480"/>
        <c:scaling>
          <c:orientation val="minMax"/>
          <c:max val="2015"/>
          <c:min val="1960"/>
        </c:scaling>
        <c:delete val="0"/>
        <c:axPos val="b"/>
        <c:numFmt formatCode="General" sourceLinked="1"/>
        <c:majorTickMark val="out"/>
        <c:minorTickMark val="none"/>
        <c:tickLblPos val="nextTo"/>
        <c:crossAx val="4666496"/>
        <c:crosses val="autoZero"/>
        <c:crossBetween val="midCat"/>
      </c:valAx>
      <c:valAx>
        <c:axId val="4666496"/>
        <c:scaling>
          <c:orientation val="minMax"/>
        </c:scaling>
        <c:delete val="0"/>
        <c:axPos val="l"/>
        <c:majorGridlines/>
        <c:title>
          <c:tx>
            <c:rich>
              <a:bodyPr rot="-5400000" vert="horz"/>
              <a:lstStyle/>
              <a:p>
                <a:pPr>
                  <a:defRPr/>
                </a:pPr>
                <a:r>
                  <a:rPr lang="en-US" sz="1400"/>
                  <a:t>Incarceration rate,  per 100,000</a:t>
                </a:r>
              </a:p>
            </c:rich>
          </c:tx>
          <c:layout>
            <c:manualLayout>
              <c:xMode val="edge"/>
              <c:yMode val="edge"/>
              <c:x val="8.80681828031964E-3"/>
              <c:y val="0.330654189168132"/>
            </c:manualLayout>
          </c:layout>
          <c:overlay val="0"/>
        </c:title>
        <c:numFmt formatCode="General" sourceLinked="1"/>
        <c:majorTickMark val="out"/>
        <c:minorTickMark val="none"/>
        <c:tickLblPos val="nextTo"/>
        <c:crossAx val="89988480"/>
        <c:crosses val="autoZero"/>
        <c:crossBetween val="midCat"/>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16B4E-EFBF-487F-85CB-6FB93A910C6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FA51041-724F-4321-8A18-29AFC7C9D937}">
      <dgm:prSet phldrT="[Text]"/>
      <dgm:spPr/>
      <dgm:t>
        <a:bodyPr/>
        <a:lstStyle/>
        <a:p>
          <a:r>
            <a:rPr lang="en-US" dirty="0" smtClean="0"/>
            <a:t>No program [save tax $ now]</a:t>
          </a:r>
          <a:endParaRPr lang="en-US" dirty="0"/>
        </a:p>
      </dgm:t>
    </dgm:pt>
    <dgm:pt modelId="{286AE58A-E4B3-4035-994A-23214F85E7FD}" type="parTrans" cxnId="{225EB7F5-3872-44CB-817D-BEE7A555053F}">
      <dgm:prSet/>
      <dgm:spPr/>
      <dgm:t>
        <a:bodyPr/>
        <a:lstStyle/>
        <a:p>
          <a:endParaRPr lang="en-US"/>
        </a:p>
      </dgm:t>
    </dgm:pt>
    <dgm:pt modelId="{0DB1CA31-3145-41A0-953B-CA2FC91931C4}" type="sibTrans" cxnId="{225EB7F5-3872-44CB-817D-BEE7A555053F}">
      <dgm:prSet/>
      <dgm:spPr/>
      <dgm:t>
        <a:bodyPr/>
        <a:lstStyle/>
        <a:p>
          <a:endParaRPr lang="en-US"/>
        </a:p>
      </dgm:t>
    </dgm:pt>
    <dgm:pt modelId="{01CFA39D-61CC-417B-9CBC-DCF681A16DAE}">
      <dgm:prSet phldrT="[Text]"/>
      <dgm:spPr/>
      <dgm:t>
        <a:bodyPr/>
        <a:lstStyle/>
        <a:p>
          <a:r>
            <a:rPr lang="en-US" dirty="0" smtClean="0"/>
            <a:t>But spend money later on</a:t>
          </a:r>
          <a:endParaRPr lang="en-US" dirty="0"/>
        </a:p>
      </dgm:t>
    </dgm:pt>
    <dgm:pt modelId="{A57BBA0E-06BB-4091-9A93-EA67D98D115D}" type="parTrans" cxnId="{0A841B35-6692-48A6-913B-D24AC6794015}">
      <dgm:prSet/>
      <dgm:spPr/>
      <dgm:t>
        <a:bodyPr/>
        <a:lstStyle/>
        <a:p>
          <a:endParaRPr lang="en-US"/>
        </a:p>
      </dgm:t>
    </dgm:pt>
    <dgm:pt modelId="{0C588AD0-DBA0-4F32-B318-6C79A40730C1}" type="sibTrans" cxnId="{0A841B35-6692-48A6-913B-D24AC6794015}">
      <dgm:prSet/>
      <dgm:spPr/>
      <dgm:t>
        <a:bodyPr/>
        <a:lstStyle/>
        <a:p>
          <a:endParaRPr lang="en-US"/>
        </a:p>
      </dgm:t>
    </dgm:pt>
    <dgm:pt modelId="{6ACFE6DF-9ACB-4B3B-AA0C-68C9046FBC0B}">
      <dgm:prSet phldrT="[Text]"/>
      <dgm:spPr/>
      <dgm:t>
        <a:bodyPr/>
        <a:lstStyle/>
        <a:p>
          <a:r>
            <a:rPr lang="en-US" dirty="0" smtClean="0"/>
            <a:t>incarceration</a:t>
          </a:r>
          <a:endParaRPr lang="en-US" dirty="0"/>
        </a:p>
      </dgm:t>
    </dgm:pt>
    <dgm:pt modelId="{0F1B6943-0452-407B-8CB3-D994DD71F655}" type="parTrans" cxnId="{CAEA52F6-3A5E-4D0A-A4D3-BCABD03C693B}">
      <dgm:prSet/>
      <dgm:spPr/>
      <dgm:t>
        <a:bodyPr/>
        <a:lstStyle/>
        <a:p>
          <a:endParaRPr lang="en-US"/>
        </a:p>
      </dgm:t>
    </dgm:pt>
    <dgm:pt modelId="{30DCB709-3700-4CE0-B1DC-E49F4B64351D}" type="sibTrans" cxnId="{CAEA52F6-3A5E-4D0A-A4D3-BCABD03C693B}">
      <dgm:prSet/>
      <dgm:spPr/>
      <dgm:t>
        <a:bodyPr/>
        <a:lstStyle/>
        <a:p>
          <a:endParaRPr lang="en-US"/>
        </a:p>
      </dgm:t>
    </dgm:pt>
    <dgm:pt modelId="{4A2E0C8A-951D-47E1-9B35-69DBC3D6C6F1}">
      <dgm:prSet phldrT="[Text]"/>
      <dgm:spPr/>
      <dgm:t>
        <a:bodyPr/>
        <a:lstStyle/>
        <a:p>
          <a:r>
            <a:rPr lang="en-US" dirty="0" smtClean="0"/>
            <a:t>Crime prevention [spend tax $ now]</a:t>
          </a:r>
          <a:endParaRPr lang="en-US" dirty="0"/>
        </a:p>
      </dgm:t>
    </dgm:pt>
    <dgm:pt modelId="{DF3E0249-6936-4F94-B003-A55A3E8D309C}" type="parTrans" cxnId="{59D19754-DE45-46A6-92EB-45C5486F717C}">
      <dgm:prSet/>
      <dgm:spPr/>
      <dgm:t>
        <a:bodyPr/>
        <a:lstStyle/>
        <a:p>
          <a:endParaRPr lang="en-US"/>
        </a:p>
      </dgm:t>
    </dgm:pt>
    <dgm:pt modelId="{FBAE91C9-4DC8-40D3-ADFB-7A863A4E9B0F}" type="sibTrans" cxnId="{59D19754-DE45-46A6-92EB-45C5486F717C}">
      <dgm:prSet/>
      <dgm:spPr/>
      <dgm:t>
        <a:bodyPr/>
        <a:lstStyle/>
        <a:p>
          <a:endParaRPr lang="en-US"/>
        </a:p>
      </dgm:t>
    </dgm:pt>
    <dgm:pt modelId="{841D2DA9-33C2-4BD2-8CFA-C69EA4B52AA2}">
      <dgm:prSet phldrT="[Text]"/>
      <dgm:spPr/>
      <dgm:t>
        <a:bodyPr/>
        <a:lstStyle/>
        <a:p>
          <a:r>
            <a:rPr lang="en-US" dirty="0" smtClean="0"/>
            <a:t>Individual contributes to economy</a:t>
          </a:r>
          <a:endParaRPr lang="en-US" dirty="0"/>
        </a:p>
      </dgm:t>
    </dgm:pt>
    <dgm:pt modelId="{D1B9C3B9-5CB1-46F1-9AF9-52921030E34C}" type="parTrans" cxnId="{B24F4EB4-3936-4970-8FBA-3E12498F3759}">
      <dgm:prSet/>
      <dgm:spPr/>
      <dgm:t>
        <a:bodyPr/>
        <a:lstStyle/>
        <a:p>
          <a:endParaRPr lang="en-US"/>
        </a:p>
      </dgm:t>
    </dgm:pt>
    <dgm:pt modelId="{F5E8BF75-9C3C-4301-B14F-4808AB349474}" type="sibTrans" cxnId="{B24F4EB4-3936-4970-8FBA-3E12498F3759}">
      <dgm:prSet/>
      <dgm:spPr/>
      <dgm:t>
        <a:bodyPr/>
        <a:lstStyle/>
        <a:p>
          <a:endParaRPr lang="en-US"/>
        </a:p>
      </dgm:t>
    </dgm:pt>
    <dgm:pt modelId="{1F1621B7-D82E-4B0F-BD76-CFDE5D784F99}">
      <dgm:prSet phldrT="[Text]"/>
      <dgm:spPr/>
      <dgm:t>
        <a:bodyPr/>
        <a:lstStyle/>
        <a:p>
          <a:r>
            <a:rPr lang="en-US" dirty="0" smtClean="0"/>
            <a:t>Job = payroll and sales taxes</a:t>
          </a:r>
          <a:endParaRPr lang="en-US" dirty="0"/>
        </a:p>
      </dgm:t>
    </dgm:pt>
    <dgm:pt modelId="{76532320-A7EB-46B5-B232-1061B08D0F86}" type="parTrans" cxnId="{B0043EE2-9476-4CC5-AD6A-1CF7CAC93F10}">
      <dgm:prSet/>
      <dgm:spPr/>
      <dgm:t>
        <a:bodyPr/>
        <a:lstStyle/>
        <a:p>
          <a:endParaRPr lang="en-US"/>
        </a:p>
      </dgm:t>
    </dgm:pt>
    <dgm:pt modelId="{2341B2DE-EAC4-4D2D-BB10-44BB2E29C187}" type="sibTrans" cxnId="{B0043EE2-9476-4CC5-AD6A-1CF7CAC93F10}">
      <dgm:prSet/>
      <dgm:spPr/>
      <dgm:t>
        <a:bodyPr/>
        <a:lstStyle/>
        <a:p>
          <a:endParaRPr lang="en-US"/>
        </a:p>
      </dgm:t>
    </dgm:pt>
    <dgm:pt modelId="{AC8CD44E-526B-4CAC-8DFE-1BE649F99B08}">
      <dgm:prSet phldrT="[Text]"/>
      <dgm:spPr/>
      <dgm:t>
        <a:bodyPr/>
        <a:lstStyle/>
        <a:p>
          <a:r>
            <a:rPr lang="en-US" dirty="0" smtClean="0"/>
            <a:t>Public assistance</a:t>
          </a:r>
          <a:endParaRPr lang="en-US" dirty="0"/>
        </a:p>
      </dgm:t>
    </dgm:pt>
    <dgm:pt modelId="{4452A497-CA35-4085-B916-A44CD66A4433}" type="parTrans" cxnId="{B39B5FDC-F509-4750-8621-CBF9CA57C520}">
      <dgm:prSet/>
      <dgm:spPr/>
      <dgm:t>
        <a:bodyPr/>
        <a:lstStyle/>
        <a:p>
          <a:endParaRPr lang="en-US"/>
        </a:p>
      </dgm:t>
    </dgm:pt>
    <dgm:pt modelId="{D05C4A31-0E40-4282-A273-ADA52B06E8DD}" type="sibTrans" cxnId="{B39B5FDC-F509-4750-8621-CBF9CA57C520}">
      <dgm:prSet/>
      <dgm:spPr/>
      <dgm:t>
        <a:bodyPr/>
        <a:lstStyle/>
        <a:p>
          <a:endParaRPr lang="en-US"/>
        </a:p>
      </dgm:t>
    </dgm:pt>
    <dgm:pt modelId="{08D45458-0692-49F1-B731-081C974E2655}">
      <dgm:prSet phldrT="[Text]"/>
      <dgm:spPr/>
      <dgm:t>
        <a:bodyPr/>
        <a:lstStyle/>
        <a:p>
          <a:r>
            <a:rPr lang="en-US" dirty="0" smtClean="0"/>
            <a:t>Unemployment</a:t>
          </a:r>
          <a:endParaRPr lang="en-US" dirty="0"/>
        </a:p>
      </dgm:t>
    </dgm:pt>
    <dgm:pt modelId="{7A9E0D67-3909-4E2B-A338-FAF9BA463BCC}" type="parTrans" cxnId="{1FB62C12-7577-4150-87EA-8D7021F028A0}">
      <dgm:prSet/>
      <dgm:spPr/>
      <dgm:t>
        <a:bodyPr/>
        <a:lstStyle/>
        <a:p>
          <a:endParaRPr lang="en-US"/>
        </a:p>
      </dgm:t>
    </dgm:pt>
    <dgm:pt modelId="{1CE2F4B8-1335-4D45-B9CC-B43564FC6A4E}" type="sibTrans" cxnId="{1FB62C12-7577-4150-87EA-8D7021F028A0}">
      <dgm:prSet/>
      <dgm:spPr/>
      <dgm:t>
        <a:bodyPr/>
        <a:lstStyle/>
        <a:p>
          <a:endParaRPr lang="en-US"/>
        </a:p>
      </dgm:t>
    </dgm:pt>
    <dgm:pt modelId="{8551A320-D1ED-4C14-BCF3-3088456AEF3D}" type="pres">
      <dgm:prSet presAssocID="{30E16B4E-EFBF-487F-85CB-6FB93A910C68}" presName="Name0" presStyleCnt="0">
        <dgm:presLayoutVars>
          <dgm:dir/>
          <dgm:animLvl val="lvl"/>
          <dgm:resizeHandles/>
        </dgm:presLayoutVars>
      </dgm:prSet>
      <dgm:spPr/>
      <dgm:t>
        <a:bodyPr/>
        <a:lstStyle/>
        <a:p>
          <a:endParaRPr lang="en-US"/>
        </a:p>
      </dgm:t>
    </dgm:pt>
    <dgm:pt modelId="{F34535D7-14A3-4CAA-9243-70876E1A6A66}" type="pres">
      <dgm:prSet presAssocID="{CFA51041-724F-4321-8A18-29AFC7C9D937}" presName="linNode" presStyleCnt="0"/>
      <dgm:spPr/>
    </dgm:pt>
    <dgm:pt modelId="{89EB617B-F66C-41F5-A9C2-AD2A1CFE1987}" type="pres">
      <dgm:prSet presAssocID="{CFA51041-724F-4321-8A18-29AFC7C9D937}" presName="parentShp" presStyleLbl="node1" presStyleIdx="0" presStyleCnt="2">
        <dgm:presLayoutVars>
          <dgm:bulletEnabled val="1"/>
        </dgm:presLayoutVars>
      </dgm:prSet>
      <dgm:spPr/>
      <dgm:t>
        <a:bodyPr/>
        <a:lstStyle/>
        <a:p>
          <a:endParaRPr lang="en-US"/>
        </a:p>
      </dgm:t>
    </dgm:pt>
    <dgm:pt modelId="{4401DD3E-DE6F-4059-9EB1-C373D2CA2CC8}" type="pres">
      <dgm:prSet presAssocID="{CFA51041-724F-4321-8A18-29AFC7C9D937}" presName="childShp" presStyleLbl="bgAccFollowNode1" presStyleIdx="0" presStyleCnt="2" custScaleX="122472">
        <dgm:presLayoutVars>
          <dgm:bulletEnabled val="1"/>
        </dgm:presLayoutVars>
      </dgm:prSet>
      <dgm:spPr/>
      <dgm:t>
        <a:bodyPr/>
        <a:lstStyle/>
        <a:p>
          <a:endParaRPr lang="en-US"/>
        </a:p>
      </dgm:t>
    </dgm:pt>
    <dgm:pt modelId="{47769D96-4E76-4298-974D-6CBD0B05228A}" type="pres">
      <dgm:prSet presAssocID="{0DB1CA31-3145-41A0-953B-CA2FC91931C4}" presName="spacing" presStyleCnt="0"/>
      <dgm:spPr/>
    </dgm:pt>
    <dgm:pt modelId="{AC09FD50-CE36-45DC-8D37-FC2582EBDC9D}" type="pres">
      <dgm:prSet presAssocID="{4A2E0C8A-951D-47E1-9B35-69DBC3D6C6F1}" presName="linNode" presStyleCnt="0"/>
      <dgm:spPr/>
    </dgm:pt>
    <dgm:pt modelId="{F074F2B9-372B-480E-AE53-F727EAEEE532}" type="pres">
      <dgm:prSet presAssocID="{4A2E0C8A-951D-47E1-9B35-69DBC3D6C6F1}" presName="parentShp" presStyleLbl="node1" presStyleIdx="1" presStyleCnt="2">
        <dgm:presLayoutVars>
          <dgm:bulletEnabled val="1"/>
        </dgm:presLayoutVars>
      </dgm:prSet>
      <dgm:spPr/>
      <dgm:t>
        <a:bodyPr/>
        <a:lstStyle/>
        <a:p>
          <a:endParaRPr lang="en-US"/>
        </a:p>
      </dgm:t>
    </dgm:pt>
    <dgm:pt modelId="{BBDA6D8A-1FE6-4238-8C5E-7986D82179D4}" type="pres">
      <dgm:prSet presAssocID="{4A2E0C8A-951D-47E1-9B35-69DBC3D6C6F1}" presName="childShp" presStyleLbl="bgAccFollowNode1" presStyleIdx="1" presStyleCnt="2">
        <dgm:presLayoutVars>
          <dgm:bulletEnabled val="1"/>
        </dgm:presLayoutVars>
      </dgm:prSet>
      <dgm:spPr/>
      <dgm:t>
        <a:bodyPr/>
        <a:lstStyle/>
        <a:p>
          <a:endParaRPr lang="en-US"/>
        </a:p>
      </dgm:t>
    </dgm:pt>
  </dgm:ptLst>
  <dgm:cxnLst>
    <dgm:cxn modelId="{B0043EE2-9476-4CC5-AD6A-1CF7CAC93F10}" srcId="{4A2E0C8A-951D-47E1-9B35-69DBC3D6C6F1}" destId="{1F1621B7-D82E-4B0F-BD76-CFDE5D784F99}" srcOrd="1" destOrd="0" parTransId="{76532320-A7EB-46B5-B232-1061B08D0F86}" sibTransId="{2341B2DE-EAC4-4D2D-BB10-44BB2E29C187}"/>
    <dgm:cxn modelId="{4F854976-B49D-4023-9E14-A4F2B47EB66D}" type="presOf" srcId="{30E16B4E-EFBF-487F-85CB-6FB93A910C68}" destId="{8551A320-D1ED-4C14-BCF3-3088456AEF3D}" srcOrd="0" destOrd="0" presId="urn:microsoft.com/office/officeart/2005/8/layout/vList6"/>
    <dgm:cxn modelId="{CAEA52F6-3A5E-4D0A-A4D3-BCABD03C693B}" srcId="{CFA51041-724F-4321-8A18-29AFC7C9D937}" destId="{6ACFE6DF-9ACB-4B3B-AA0C-68C9046FBC0B}" srcOrd="3" destOrd="0" parTransId="{0F1B6943-0452-407B-8CB3-D994DD71F655}" sibTransId="{30DCB709-3700-4CE0-B1DC-E49F4B64351D}"/>
    <dgm:cxn modelId="{9B51DC77-7BE6-46C4-A1F7-442D86424AD5}" type="presOf" srcId="{AC8CD44E-526B-4CAC-8DFE-1BE649F99B08}" destId="{4401DD3E-DE6F-4059-9EB1-C373D2CA2CC8}" srcOrd="0" destOrd="2" presId="urn:microsoft.com/office/officeart/2005/8/layout/vList6"/>
    <dgm:cxn modelId="{3F42862F-638F-4F64-83F6-256B8CD0D6C9}" type="presOf" srcId="{1F1621B7-D82E-4B0F-BD76-CFDE5D784F99}" destId="{BBDA6D8A-1FE6-4238-8C5E-7986D82179D4}" srcOrd="0" destOrd="1" presId="urn:microsoft.com/office/officeart/2005/8/layout/vList6"/>
    <dgm:cxn modelId="{0A841B35-6692-48A6-913B-D24AC6794015}" srcId="{CFA51041-724F-4321-8A18-29AFC7C9D937}" destId="{01CFA39D-61CC-417B-9CBC-DCF681A16DAE}" srcOrd="0" destOrd="0" parTransId="{A57BBA0E-06BB-4091-9A93-EA67D98D115D}" sibTransId="{0C588AD0-DBA0-4F32-B318-6C79A40730C1}"/>
    <dgm:cxn modelId="{23918DD7-A3A9-44C4-B004-2E7C04B3A28B}" type="presOf" srcId="{08D45458-0692-49F1-B731-081C974E2655}" destId="{4401DD3E-DE6F-4059-9EB1-C373D2CA2CC8}" srcOrd="0" destOrd="1" presId="urn:microsoft.com/office/officeart/2005/8/layout/vList6"/>
    <dgm:cxn modelId="{1FB62C12-7577-4150-87EA-8D7021F028A0}" srcId="{CFA51041-724F-4321-8A18-29AFC7C9D937}" destId="{08D45458-0692-49F1-B731-081C974E2655}" srcOrd="1" destOrd="0" parTransId="{7A9E0D67-3909-4E2B-A338-FAF9BA463BCC}" sibTransId="{1CE2F4B8-1335-4D45-B9CC-B43564FC6A4E}"/>
    <dgm:cxn modelId="{225EB7F5-3872-44CB-817D-BEE7A555053F}" srcId="{30E16B4E-EFBF-487F-85CB-6FB93A910C68}" destId="{CFA51041-724F-4321-8A18-29AFC7C9D937}" srcOrd="0" destOrd="0" parTransId="{286AE58A-E4B3-4035-994A-23214F85E7FD}" sibTransId="{0DB1CA31-3145-41A0-953B-CA2FC91931C4}"/>
    <dgm:cxn modelId="{A8B541AF-0D6C-4F3B-9B71-D2EF4A0BD9C8}" type="presOf" srcId="{4A2E0C8A-951D-47E1-9B35-69DBC3D6C6F1}" destId="{F074F2B9-372B-480E-AE53-F727EAEEE532}" srcOrd="0" destOrd="0" presId="urn:microsoft.com/office/officeart/2005/8/layout/vList6"/>
    <dgm:cxn modelId="{ACC3AB15-E7B5-4817-96A9-12E9E5971960}" type="presOf" srcId="{CFA51041-724F-4321-8A18-29AFC7C9D937}" destId="{89EB617B-F66C-41F5-A9C2-AD2A1CFE1987}" srcOrd="0" destOrd="0" presId="urn:microsoft.com/office/officeart/2005/8/layout/vList6"/>
    <dgm:cxn modelId="{CD2089B7-669E-4C20-A28B-63A4CFD7402A}" type="presOf" srcId="{6ACFE6DF-9ACB-4B3B-AA0C-68C9046FBC0B}" destId="{4401DD3E-DE6F-4059-9EB1-C373D2CA2CC8}" srcOrd="0" destOrd="3" presId="urn:microsoft.com/office/officeart/2005/8/layout/vList6"/>
    <dgm:cxn modelId="{B24F4EB4-3936-4970-8FBA-3E12498F3759}" srcId="{4A2E0C8A-951D-47E1-9B35-69DBC3D6C6F1}" destId="{841D2DA9-33C2-4BD2-8CFA-C69EA4B52AA2}" srcOrd="0" destOrd="0" parTransId="{D1B9C3B9-5CB1-46F1-9AF9-52921030E34C}" sibTransId="{F5E8BF75-9C3C-4301-B14F-4808AB349474}"/>
    <dgm:cxn modelId="{B39B5FDC-F509-4750-8621-CBF9CA57C520}" srcId="{CFA51041-724F-4321-8A18-29AFC7C9D937}" destId="{AC8CD44E-526B-4CAC-8DFE-1BE649F99B08}" srcOrd="2" destOrd="0" parTransId="{4452A497-CA35-4085-B916-A44CD66A4433}" sibTransId="{D05C4A31-0E40-4282-A273-ADA52B06E8DD}"/>
    <dgm:cxn modelId="{59D19754-DE45-46A6-92EB-45C5486F717C}" srcId="{30E16B4E-EFBF-487F-85CB-6FB93A910C68}" destId="{4A2E0C8A-951D-47E1-9B35-69DBC3D6C6F1}" srcOrd="1" destOrd="0" parTransId="{DF3E0249-6936-4F94-B003-A55A3E8D309C}" sibTransId="{FBAE91C9-4DC8-40D3-ADFB-7A863A4E9B0F}"/>
    <dgm:cxn modelId="{39192ADC-25E4-4023-9F07-FDB08BFB9C9E}" type="presOf" srcId="{841D2DA9-33C2-4BD2-8CFA-C69EA4B52AA2}" destId="{BBDA6D8A-1FE6-4238-8C5E-7986D82179D4}" srcOrd="0" destOrd="0" presId="urn:microsoft.com/office/officeart/2005/8/layout/vList6"/>
    <dgm:cxn modelId="{48EBB1F4-1F21-47C2-843D-6DB4AA027195}" type="presOf" srcId="{01CFA39D-61CC-417B-9CBC-DCF681A16DAE}" destId="{4401DD3E-DE6F-4059-9EB1-C373D2CA2CC8}" srcOrd="0" destOrd="0" presId="urn:microsoft.com/office/officeart/2005/8/layout/vList6"/>
    <dgm:cxn modelId="{D3CBAA44-83B5-4549-83FF-23B19D4A579D}" type="presParOf" srcId="{8551A320-D1ED-4C14-BCF3-3088456AEF3D}" destId="{F34535D7-14A3-4CAA-9243-70876E1A6A66}" srcOrd="0" destOrd="0" presId="urn:microsoft.com/office/officeart/2005/8/layout/vList6"/>
    <dgm:cxn modelId="{B07389DB-B8BB-4ADB-83DD-C09834AAF33E}" type="presParOf" srcId="{F34535D7-14A3-4CAA-9243-70876E1A6A66}" destId="{89EB617B-F66C-41F5-A9C2-AD2A1CFE1987}" srcOrd="0" destOrd="0" presId="urn:microsoft.com/office/officeart/2005/8/layout/vList6"/>
    <dgm:cxn modelId="{2BC6015C-4527-45CE-B40B-A3E175D79B42}" type="presParOf" srcId="{F34535D7-14A3-4CAA-9243-70876E1A6A66}" destId="{4401DD3E-DE6F-4059-9EB1-C373D2CA2CC8}" srcOrd="1" destOrd="0" presId="urn:microsoft.com/office/officeart/2005/8/layout/vList6"/>
    <dgm:cxn modelId="{3AA30062-73AD-4351-85BE-EFE44FEB124D}" type="presParOf" srcId="{8551A320-D1ED-4C14-BCF3-3088456AEF3D}" destId="{47769D96-4E76-4298-974D-6CBD0B05228A}" srcOrd="1" destOrd="0" presId="urn:microsoft.com/office/officeart/2005/8/layout/vList6"/>
    <dgm:cxn modelId="{0C0D2B51-0B4B-4B83-AC2F-6F23409FA2E2}" type="presParOf" srcId="{8551A320-D1ED-4C14-BCF3-3088456AEF3D}" destId="{AC09FD50-CE36-45DC-8D37-FC2582EBDC9D}" srcOrd="2" destOrd="0" presId="urn:microsoft.com/office/officeart/2005/8/layout/vList6"/>
    <dgm:cxn modelId="{4EACCB6C-0BD8-4DCB-918D-6A473C5D2E00}" type="presParOf" srcId="{AC09FD50-CE36-45DC-8D37-FC2582EBDC9D}" destId="{F074F2B9-372B-480E-AE53-F727EAEEE532}" srcOrd="0" destOrd="0" presId="urn:microsoft.com/office/officeart/2005/8/layout/vList6"/>
    <dgm:cxn modelId="{2304852D-37F5-4747-8789-03785F89433F}" type="presParOf" srcId="{AC09FD50-CE36-45DC-8D37-FC2582EBDC9D}" destId="{BBDA6D8A-1FE6-4238-8C5E-7986D82179D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F5E02-1915-4F78-BE3F-ACAEB3B51E91}" type="datetimeFigureOut">
              <a:rPr lang="en-US" smtClean="0"/>
              <a:t>5/6/2016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9B5374-BF74-43D4-B5D8-DFAC4BA3709F}" type="slidenum">
              <a:rPr lang="en-US" smtClean="0"/>
              <a:t>‹#›</a:t>
            </a:fld>
            <a:endParaRPr lang="en-US"/>
          </a:p>
        </p:txBody>
      </p:sp>
    </p:spTree>
    <p:extLst>
      <p:ext uri="{BB962C8B-B14F-4D97-AF65-F5344CB8AC3E}">
        <p14:creationId xmlns:p14="http://schemas.microsoft.com/office/powerpoint/2010/main" val="1971126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endParaRPr lang="en-US" dirty="0"/>
          </a:p>
        </p:txBody>
      </p:sp>
      <p:sp>
        <p:nvSpPr>
          <p:cNvPr id="4" name="Slide Number Placeholder 3"/>
          <p:cNvSpPr>
            <a:spLocks noGrp="1"/>
          </p:cNvSpPr>
          <p:nvPr>
            <p:ph type="sldNum" sz="quarter" idx="10"/>
          </p:nvPr>
        </p:nvSpPr>
        <p:spPr/>
        <p:txBody>
          <a:bodyPr/>
          <a:lstStyle/>
          <a:p>
            <a:fld id="{7C9B5374-BF74-43D4-B5D8-DFAC4BA3709F}" type="slidenum">
              <a:rPr lang="en-US" smtClean="0"/>
              <a:t>1</a:t>
            </a:fld>
            <a:endParaRPr lang="en-US"/>
          </a:p>
        </p:txBody>
      </p:sp>
    </p:spTree>
    <p:extLst>
      <p:ext uri="{BB962C8B-B14F-4D97-AF65-F5344CB8AC3E}">
        <p14:creationId xmlns:p14="http://schemas.microsoft.com/office/powerpoint/2010/main" val="960574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p>
          <a:p>
            <a:endParaRPr lang="en-US" dirty="0"/>
          </a:p>
        </p:txBody>
      </p:sp>
      <p:sp>
        <p:nvSpPr>
          <p:cNvPr id="4" name="Slide Number Placeholder 3"/>
          <p:cNvSpPr>
            <a:spLocks noGrp="1"/>
          </p:cNvSpPr>
          <p:nvPr>
            <p:ph type="sldNum" sz="quarter" idx="10"/>
          </p:nvPr>
        </p:nvSpPr>
        <p:spPr/>
        <p:txBody>
          <a:bodyPr/>
          <a:lstStyle/>
          <a:p>
            <a:fld id="{7C9B5374-BF74-43D4-B5D8-DFAC4BA3709F}" type="slidenum">
              <a:rPr lang="en-US" smtClean="0"/>
              <a:t>10</a:t>
            </a:fld>
            <a:endParaRPr lang="en-US"/>
          </a:p>
        </p:txBody>
      </p:sp>
    </p:spTree>
    <p:extLst>
      <p:ext uri="{BB962C8B-B14F-4D97-AF65-F5344CB8AC3E}">
        <p14:creationId xmlns:p14="http://schemas.microsoft.com/office/powerpoint/2010/main" val="2700210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p>
          <a:p>
            <a:endParaRPr lang="en-US" dirty="0"/>
          </a:p>
        </p:txBody>
      </p:sp>
      <p:sp>
        <p:nvSpPr>
          <p:cNvPr id="4" name="Slide Number Placeholder 3"/>
          <p:cNvSpPr>
            <a:spLocks noGrp="1"/>
          </p:cNvSpPr>
          <p:nvPr>
            <p:ph type="sldNum" sz="quarter" idx="10"/>
          </p:nvPr>
        </p:nvSpPr>
        <p:spPr/>
        <p:txBody>
          <a:bodyPr/>
          <a:lstStyle/>
          <a:p>
            <a:fld id="{7C9B5374-BF74-43D4-B5D8-DFAC4BA3709F}" type="slidenum">
              <a:rPr lang="en-US" smtClean="0"/>
              <a:t>11</a:t>
            </a:fld>
            <a:endParaRPr lang="en-US"/>
          </a:p>
        </p:txBody>
      </p:sp>
    </p:spTree>
    <p:extLst>
      <p:ext uri="{BB962C8B-B14F-4D97-AF65-F5344CB8AC3E}">
        <p14:creationId xmlns:p14="http://schemas.microsoft.com/office/powerpoint/2010/main" val="442501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p>
          <a:p>
            <a:endParaRPr lang="en-US" dirty="0"/>
          </a:p>
        </p:txBody>
      </p:sp>
      <p:sp>
        <p:nvSpPr>
          <p:cNvPr id="4" name="Slide Number Placeholder 3"/>
          <p:cNvSpPr>
            <a:spLocks noGrp="1"/>
          </p:cNvSpPr>
          <p:nvPr>
            <p:ph type="sldNum" sz="quarter" idx="10"/>
          </p:nvPr>
        </p:nvSpPr>
        <p:spPr/>
        <p:txBody>
          <a:bodyPr/>
          <a:lstStyle/>
          <a:p>
            <a:fld id="{7C9B5374-BF74-43D4-B5D8-DFAC4BA3709F}" type="slidenum">
              <a:rPr lang="en-US" smtClean="0"/>
              <a:t>12</a:t>
            </a:fld>
            <a:endParaRPr lang="en-US"/>
          </a:p>
        </p:txBody>
      </p:sp>
    </p:spTree>
    <p:extLst>
      <p:ext uri="{BB962C8B-B14F-4D97-AF65-F5344CB8AC3E}">
        <p14:creationId xmlns:p14="http://schemas.microsoft.com/office/powerpoint/2010/main" val="1898553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p>
          <a:p>
            <a:endParaRPr lang="en-US" dirty="0"/>
          </a:p>
        </p:txBody>
      </p:sp>
      <p:sp>
        <p:nvSpPr>
          <p:cNvPr id="4" name="Slide Number Placeholder 3"/>
          <p:cNvSpPr>
            <a:spLocks noGrp="1"/>
          </p:cNvSpPr>
          <p:nvPr>
            <p:ph type="sldNum" sz="quarter" idx="10"/>
          </p:nvPr>
        </p:nvSpPr>
        <p:spPr/>
        <p:txBody>
          <a:bodyPr/>
          <a:lstStyle/>
          <a:p>
            <a:fld id="{7C9B5374-BF74-43D4-B5D8-DFAC4BA3709F}" type="slidenum">
              <a:rPr lang="en-US" smtClean="0"/>
              <a:t>13</a:t>
            </a:fld>
            <a:endParaRPr lang="en-US"/>
          </a:p>
        </p:txBody>
      </p:sp>
    </p:spTree>
    <p:extLst>
      <p:ext uri="{BB962C8B-B14F-4D97-AF65-F5344CB8AC3E}">
        <p14:creationId xmlns:p14="http://schemas.microsoft.com/office/powerpoint/2010/main" val="849951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p>
          <a:p>
            <a:endParaRPr lang="en-US" dirty="0"/>
          </a:p>
        </p:txBody>
      </p:sp>
      <p:sp>
        <p:nvSpPr>
          <p:cNvPr id="4" name="Slide Number Placeholder 3"/>
          <p:cNvSpPr>
            <a:spLocks noGrp="1"/>
          </p:cNvSpPr>
          <p:nvPr>
            <p:ph type="sldNum" sz="quarter" idx="10"/>
          </p:nvPr>
        </p:nvSpPr>
        <p:spPr/>
        <p:txBody>
          <a:bodyPr/>
          <a:lstStyle/>
          <a:p>
            <a:fld id="{7C9B5374-BF74-43D4-B5D8-DFAC4BA3709F}" type="slidenum">
              <a:rPr lang="en-US" smtClean="0"/>
              <a:t>14</a:t>
            </a:fld>
            <a:endParaRPr lang="en-US"/>
          </a:p>
        </p:txBody>
      </p:sp>
    </p:spTree>
    <p:extLst>
      <p:ext uri="{BB962C8B-B14F-4D97-AF65-F5344CB8AC3E}">
        <p14:creationId xmlns:p14="http://schemas.microsoft.com/office/powerpoint/2010/main" val="1781623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p>
          <a:p>
            <a:endParaRPr lang="en-US" dirty="0"/>
          </a:p>
        </p:txBody>
      </p:sp>
      <p:sp>
        <p:nvSpPr>
          <p:cNvPr id="4" name="Slide Number Placeholder 3"/>
          <p:cNvSpPr>
            <a:spLocks noGrp="1"/>
          </p:cNvSpPr>
          <p:nvPr>
            <p:ph type="sldNum" sz="quarter" idx="10"/>
          </p:nvPr>
        </p:nvSpPr>
        <p:spPr/>
        <p:txBody>
          <a:bodyPr/>
          <a:lstStyle/>
          <a:p>
            <a:fld id="{7C9B5374-BF74-43D4-B5D8-DFAC4BA3709F}" type="slidenum">
              <a:rPr lang="en-US" smtClean="0"/>
              <a:t>15</a:t>
            </a:fld>
            <a:endParaRPr lang="en-US"/>
          </a:p>
        </p:txBody>
      </p:sp>
    </p:spTree>
    <p:extLst>
      <p:ext uri="{BB962C8B-B14F-4D97-AF65-F5344CB8AC3E}">
        <p14:creationId xmlns:p14="http://schemas.microsoft.com/office/powerpoint/2010/main" val="1781623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p>
          <a:p>
            <a:endParaRPr lang="en-US" dirty="0"/>
          </a:p>
        </p:txBody>
      </p:sp>
      <p:sp>
        <p:nvSpPr>
          <p:cNvPr id="4" name="Slide Number Placeholder 3"/>
          <p:cNvSpPr>
            <a:spLocks noGrp="1"/>
          </p:cNvSpPr>
          <p:nvPr>
            <p:ph type="sldNum" sz="quarter" idx="10"/>
          </p:nvPr>
        </p:nvSpPr>
        <p:spPr/>
        <p:txBody>
          <a:bodyPr/>
          <a:lstStyle/>
          <a:p>
            <a:fld id="{7C9B5374-BF74-43D4-B5D8-DFAC4BA3709F}" type="slidenum">
              <a:rPr lang="en-US" smtClean="0"/>
              <a:t>16</a:t>
            </a:fld>
            <a:endParaRPr lang="en-US"/>
          </a:p>
        </p:txBody>
      </p:sp>
    </p:spTree>
    <p:extLst>
      <p:ext uri="{BB962C8B-B14F-4D97-AF65-F5344CB8AC3E}">
        <p14:creationId xmlns:p14="http://schemas.microsoft.com/office/powerpoint/2010/main" val="3289337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p>
          <a:p>
            <a:endParaRPr lang="en-US" dirty="0"/>
          </a:p>
        </p:txBody>
      </p:sp>
      <p:sp>
        <p:nvSpPr>
          <p:cNvPr id="4" name="Slide Number Placeholder 3"/>
          <p:cNvSpPr>
            <a:spLocks noGrp="1"/>
          </p:cNvSpPr>
          <p:nvPr>
            <p:ph type="sldNum" sz="quarter" idx="10"/>
          </p:nvPr>
        </p:nvSpPr>
        <p:spPr/>
        <p:txBody>
          <a:bodyPr/>
          <a:lstStyle/>
          <a:p>
            <a:fld id="{7C9B5374-BF74-43D4-B5D8-DFAC4BA3709F}" type="slidenum">
              <a:rPr lang="en-US" smtClean="0"/>
              <a:t>17</a:t>
            </a:fld>
            <a:endParaRPr lang="en-US"/>
          </a:p>
        </p:txBody>
      </p:sp>
    </p:spTree>
    <p:extLst>
      <p:ext uri="{BB962C8B-B14F-4D97-AF65-F5344CB8AC3E}">
        <p14:creationId xmlns:p14="http://schemas.microsoft.com/office/powerpoint/2010/main" val="2577756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p>
        </p:txBody>
      </p:sp>
      <p:sp>
        <p:nvSpPr>
          <p:cNvPr id="4" name="Slide Number Placeholder 3"/>
          <p:cNvSpPr>
            <a:spLocks noGrp="1"/>
          </p:cNvSpPr>
          <p:nvPr>
            <p:ph type="sldNum" sz="quarter" idx="10"/>
          </p:nvPr>
        </p:nvSpPr>
        <p:spPr/>
        <p:txBody>
          <a:bodyPr/>
          <a:lstStyle/>
          <a:p>
            <a:fld id="{7C9B5374-BF74-43D4-B5D8-DFAC4BA3709F}" type="slidenum">
              <a:rPr lang="en-US" smtClean="0"/>
              <a:t>18</a:t>
            </a:fld>
            <a:endParaRPr lang="en-US"/>
          </a:p>
        </p:txBody>
      </p:sp>
    </p:spTree>
    <p:extLst>
      <p:ext uri="{BB962C8B-B14F-4D97-AF65-F5344CB8AC3E}">
        <p14:creationId xmlns:p14="http://schemas.microsoft.com/office/powerpoint/2010/main" val="2709843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p>
          <a:p>
            <a:endParaRPr lang="en-US" dirty="0"/>
          </a:p>
        </p:txBody>
      </p:sp>
      <p:sp>
        <p:nvSpPr>
          <p:cNvPr id="4" name="Slide Number Placeholder 3"/>
          <p:cNvSpPr>
            <a:spLocks noGrp="1"/>
          </p:cNvSpPr>
          <p:nvPr>
            <p:ph type="sldNum" sz="quarter" idx="10"/>
          </p:nvPr>
        </p:nvSpPr>
        <p:spPr/>
        <p:txBody>
          <a:bodyPr/>
          <a:lstStyle/>
          <a:p>
            <a:fld id="{7C9B5374-BF74-43D4-B5D8-DFAC4BA3709F}" type="slidenum">
              <a:rPr lang="en-US" smtClean="0"/>
              <a:t>19</a:t>
            </a:fld>
            <a:endParaRPr lang="en-US"/>
          </a:p>
        </p:txBody>
      </p:sp>
    </p:spTree>
    <p:extLst>
      <p:ext uri="{BB962C8B-B14F-4D97-AF65-F5344CB8AC3E}">
        <p14:creationId xmlns:p14="http://schemas.microsoft.com/office/powerpoint/2010/main" val="3705815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p>
        </p:txBody>
      </p:sp>
      <p:sp>
        <p:nvSpPr>
          <p:cNvPr id="4" name="Slide Number Placeholder 3"/>
          <p:cNvSpPr>
            <a:spLocks noGrp="1"/>
          </p:cNvSpPr>
          <p:nvPr>
            <p:ph type="sldNum" sz="quarter" idx="10"/>
          </p:nvPr>
        </p:nvSpPr>
        <p:spPr/>
        <p:txBody>
          <a:bodyPr/>
          <a:lstStyle/>
          <a:p>
            <a:fld id="{7C9B5374-BF74-43D4-B5D8-DFAC4BA3709F}" type="slidenum">
              <a:rPr lang="en-US" smtClean="0"/>
              <a:t>2</a:t>
            </a:fld>
            <a:endParaRPr lang="en-US"/>
          </a:p>
        </p:txBody>
      </p:sp>
    </p:spTree>
    <p:extLst>
      <p:ext uri="{BB962C8B-B14F-4D97-AF65-F5344CB8AC3E}">
        <p14:creationId xmlns:p14="http://schemas.microsoft.com/office/powerpoint/2010/main" val="3798001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p>
          <a:p>
            <a:endParaRPr lang="en-US" dirty="0"/>
          </a:p>
        </p:txBody>
      </p:sp>
      <p:sp>
        <p:nvSpPr>
          <p:cNvPr id="4" name="Slide Number Placeholder 3"/>
          <p:cNvSpPr>
            <a:spLocks noGrp="1"/>
          </p:cNvSpPr>
          <p:nvPr>
            <p:ph type="sldNum" sz="quarter" idx="10"/>
          </p:nvPr>
        </p:nvSpPr>
        <p:spPr/>
        <p:txBody>
          <a:bodyPr/>
          <a:lstStyle/>
          <a:p>
            <a:fld id="{7C9B5374-BF74-43D4-B5D8-DFAC4BA3709F}" type="slidenum">
              <a:rPr lang="en-US" smtClean="0"/>
              <a:t>20</a:t>
            </a:fld>
            <a:endParaRPr lang="en-US"/>
          </a:p>
        </p:txBody>
      </p:sp>
    </p:spTree>
    <p:extLst>
      <p:ext uri="{BB962C8B-B14F-4D97-AF65-F5344CB8AC3E}">
        <p14:creationId xmlns:p14="http://schemas.microsoft.com/office/powerpoint/2010/main" val="4181754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p>
          <a:p>
            <a:endParaRPr lang="en-US" dirty="0"/>
          </a:p>
        </p:txBody>
      </p:sp>
      <p:sp>
        <p:nvSpPr>
          <p:cNvPr id="4" name="Slide Number Placeholder 3"/>
          <p:cNvSpPr>
            <a:spLocks noGrp="1"/>
          </p:cNvSpPr>
          <p:nvPr>
            <p:ph type="sldNum" sz="quarter" idx="10"/>
          </p:nvPr>
        </p:nvSpPr>
        <p:spPr/>
        <p:txBody>
          <a:bodyPr/>
          <a:lstStyle/>
          <a:p>
            <a:fld id="{7C9B5374-BF74-43D4-B5D8-DFAC4BA3709F}" type="slidenum">
              <a:rPr lang="en-US" smtClean="0"/>
              <a:t>21</a:t>
            </a:fld>
            <a:endParaRPr lang="en-US"/>
          </a:p>
        </p:txBody>
      </p:sp>
    </p:spTree>
    <p:extLst>
      <p:ext uri="{BB962C8B-B14F-4D97-AF65-F5344CB8AC3E}">
        <p14:creationId xmlns:p14="http://schemas.microsoft.com/office/powerpoint/2010/main" val="1182151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p>
          <a:p>
            <a:endParaRPr lang="en-US" dirty="0"/>
          </a:p>
        </p:txBody>
      </p:sp>
      <p:sp>
        <p:nvSpPr>
          <p:cNvPr id="4" name="Slide Number Placeholder 3"/>
          <p:cNvSpPr>
            <a:spLocks noGrp="1"/>
          </p:cNvSpPr>
          <p:nvPr>
            <p:ph type="sldNum" sz="quarter" idx="10"/>
          </p:nvPr>
        </p:nvSpPr>
        <p:spPr/>
        <p:txBody>
          <a:bodyPr/>
          <a:lstStyle/>
          <a:p>
            <a:fld id="{7C9B5374-BF74-43D4-B5D8-DFAC4BA3709F}" type="slidenum">
              <a:rPr lang="en-US" smtClean="0"/>
              <a:t>22</a:t>
            </a:fld>
            <a:endParaRPr lang="en-US"/>
          </a:p>
        </p:txBody>
      </p:sp>
    </p:spTree>
    <p:extLst>
      <p:ext uri="{BB962C8B-B14F-4D97-AF65-F5344CB8AC3E}">
        <p14:creationId xmlns:p14="http://schemas.microsoft.com/office/powerpoint/2010/main" val="780407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p>
          <a:p>
            <a:endParaRPr lang="en-US" dirty="0"/>
          </a:p>
        </p:txBody>
      </p:sp>
      <p:sp>
        <p:nvSpPr>
          <p:cNvPr id="4" name="Slide Number Placeholder 3"/>
          <p:cNvSpPr>
            <a:spLocks noGrp="1"/>
          </p:cNvSpPr>
          <p:nvPr>
            <p:ph type="sldNum" sz="quarter" idx="10"/>
          </p:nvPr>
        </p:nvSpPr>
        <p:spPr/>
        <p:txBody>
          <a:bodyPr/>
          <a:lstStyle/>
          <a:p>
            <a:fld id="{7C9B5374-BF74-43D4-B5D8-DFAC4BA3709F}" type="slidenum">
              <a:rPr lang="en-US" smtClean="0"/>
              <a:t>23</a:t>
            </a:fld>
            <a:endParaRPr lang="en-US"/>
          </a:p>
        </p:txBody>
      </p:sp>
    </p:spTree>
    <p:extLst>
      <p:ext uri="{BB962C8B-B14F-4D97-AF65-F5344CB8AC3E}">
        <p14:creationId xmlns:p14="http://schemas.microsoft.com/office/powerpoint/2010/main" val="3261322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p>
          <a:p>
            <a:endParaRPr lang="en-US" dirty="0"/>
          </a:p>
        </p:txBody>
      </p:sp>
      <p:sp>
        <p:nvSpPr>
          <p:cNvPr id="4" name="Slide Number Placeholder 3"/>
          <p:cNvSpPr>
            <a:spLocks noGrp="1"/>
          </p:cNvSpPr>
          <p:nvPr>
            <p:ph type="sldNum" sz="quarter" idx="10"/>
          </p:nvPr>
        </p:nvSpPr>
        <p:spPr/>
        <p:txBody>
          <a:bodyPr/>
          <a:lstStyle/>
          <a:p>
            <a:fld id="{7C9B5374-BF74-43D4-B5D8-DFAC4BA3709F}" type="slidenum">
              <a:rPr lang="en-US" smtClean="0"/>
              <a:t>24</a:t>
            </a:fld>
            <a:endParaRPr lang="en-US"/>
          </a:p>
        </p:txBody>
      </p:sp>
    </p:spTree>
    <p:extLst>
      <p:ext uri="{BB962C8B-B14F-4D97-AF65-F5344CB8AC3E}">
        <p14:creationId xmlns:p14="http://schemas.microsoft.com/office/powerpoint/2010/main" val="3944145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p>
          <a:p>
            <a:endParaRPr lang="en-US" dirty="0"/>
          </a:p>
        </p:txBody>
      </p:sp>
      <p:sp>
        <p:nvSpPr>
          <p:cNvPr id="4" name="Slide Number Placeholder 3"/>
          <p:cNvSpPr>
            <a:spLocks noGrp="1"/>
          </p:cNvSpPr>
          <p:nvPr>
            <p:ph type="sldNum" sz="quarter" idx="10"/>
          </p:nvPr>
        </p:nvSpPr>
        <p:spPr/>
        <p:txBody>
          <a:bodyPr/>
          <a:lstStyle/>
          <a:p>
            <a:fld id="{7C9B5374-BF74-43D4-B5D8-DFAC4BA3709F}" type="slidenum">
              <a:rPr lang="en-US" smtClean="0"/>
              <a:t>25</a:t>
            </a:fld>
            <a:endParaRPr lang="en-US"/>
          </a:p>
        </p:txBody>
      </p:sp>
    </p:spTree>
    <p:extLst>
      <p:ext uri="{BB962C8B-B14F-4D97-AF65-F5344CB8AC3E}">
        <p14:creationId xmlns:p14="http://schemas.microsoft.com/office/powerpoint/2010/main" val="34758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p>
          <a:p>
            <a:endParaRPr lang="en-US" dirty="0"/>
          </a:p>
        </p:txBody>
      </p:sp>
      <p:sp>
        <p:nvSpPr>
          <p:cNvPr id="4" name="Slide Number Placeholder 3"/>
          <p:cNvSpPr>
            <a:spLocks noGrp="1"/>
          </p:cNvSpPr>
          <p:nvPr>
            <p:ph type="sldNum" sz="quarter" idx="10"/>
          </p:nvPr>
        </p:nvSpPr>
        <p:spPr/>
        <p:txBody>
          <a:bodyPr/>
          <a:lstStyle/>
          <a:p>
            <a:fld id="{7C9B5374-BF74-43D4-B5D8-DFAC4BA3709F}" type="slidenum">
              <a:rPr lang="en-US" smtClean="0"/>
              <a:t>26</a:t>
            </a:fld>
            <a:endParaRPr lang="en-US"/>
          </a:p>
        </p:txBody>
      </p:sp>
    </p:spTree>
    <p:extLst>
      <p:ext uri="{BB962C8B-B14F-4D97-AF65-F5344CB8AC3E}">
        <p14:creationId xmlns:p14="http://schemas.microsoft.com/office/powerpoint/2010/main" val="2356773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64931" rtl="0" eaLnBrk="1" fontAlgn="auto" latinLnBrk="0" hangingPunct="1">
              <a:lnSpc>
                <a:spcPct val="100000"/>
              </a:lnSpc>
              <a:spcBef>
                <a:spcPts val="0"/>
              </a:spcBef>
              <a:spcAft>
                <a:spcPts val="0"/>
              </a:spcAft>
              <a:buClrTx/>
              <a:buSzTx/>
              <a:buFontTx/>
              <a:buNone/>
              <a:tabLst/>
              <a:defRPr/>
            </a:pPr>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p>
          <a:p>
            <a:pPr defTabSz="864931">
              <a:defRPr/>
            </a:pPr>
            <a:endParaRPr lang="en-US" dirty="0" smtClean="0"/>
          </a:p>
        </p:txBody>
      </p:sp>
      <p:sp>
        <p:nvSpPr>
          <p:cNvPr id="4" name="Slide Number Placeholder 3"/>
          <p:cNvSpPr>
            <a:spLocks noGrp="1"/>
          </p:cNvSpPr>
          <p:nvPr>
            <p:ph type="sldNum" sz="quarter" idx="10"/>
          </p:nvPr>
        </p:nvSpPr>
        <p:spPr/>
        <p:txBody>
          <a:bodyPr/>
          <a:lstStyle/>
          <a:p>
            <a:fld id="{1AE9EA32-7AB1-4486-BA0B-38054666EA39}" type="slidenum">
              <a:rPr lang="en-US" smtClean="0"/>
              <a:t>27</a:t>
            </a:fld>
            <a:endParaRPr lang="en-US"/>
          </a:p>
        </p:txBody>
      </p:sp>
    </p:spTree>
    <p:extLst>
      <p:ext uri="{BB962C8B-B14F-4D97-AF65-F5344CB8AC3E}">
        <p14:creationId xmlns:p14="http://schemas.microsoft.com/office/powerpoint/2010/main" val="2737729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64931" rtl="0" eaLnBrk="1" fontAlgn="auto" latinLnBrk="0" hangingPunct="1">
              <a:lnSpc>
                <a:spcPct val="100000"/>
              </a:lnSpc>
              <a:spcBef>
                <a:spcPts val="0"/>
              </a:spcBef>
              <a:spcAft>
                <a:spcPts val="0"/>
              </a:spcAft>
              <a:buClrTx/>
              <a:buSzTx/>
              <a:buFontTx/>
              <a:buNone/>
              <a:tabLst/>
              <a:defRPr/>
            </a:pPr>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p>
          <a:p>
            <a:pPr defTabSz="864931">
              <a:defRPr/>
            </a:pPr>
            <a:r>
              <a:rPr lang="en-US" dirty="0" smtClean="0"/>
              <a:t> </a:t>
            </a:r>
          </a:p>
        </p:txBody>
      </p:sp>
      <p:sp>
        <p:nvSpPr>
          <p:cNvPr id="4" name="Slide Number Placeholder 3"/>
          <p:cNvSpPr>
            <a:spLocks noGrp="1"/>
          </p:cNvSpPr>
          <p:nvPr>
            <p:ph type="sldNum" sz="quarter" idx="10"/>
          </p:nvPr>
        </p:nvSpPr>
        <p:spPr/>
        <p:txBody>
          <a:bodyPr/>
          <a:lstStyle/>
          <a:p>
            <a:fld id="{1AE9EA32-7AB1-4486-BA0B-38054666EA39}" type="slidenum">
              <a:rPr lang="en-US" smtClean="0"/>
              <a:t>28</a:t>
            </a:fld>
            <a:endParaRPr lang="en-US"/>
          </a:p>
        </p:txBody>
      </p:sp>
    </p:spTree>
    <p:extLst>
      <p:ext uri="{BB962C8B-B14F-4D97-AF65-F5344CB8AC3E}">
        <p14:creationId xmlns:p14="http://schemas.microsoft.com/office/powerpoint/2010/main" val="25405878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endParaRPr lang="en-US" dirty="0"/>
          </a:p>
        </p:txBody>
      </p:sp>
      <p:sp>
        <p:nvSpPr>
          <p:cNvPr id="4" name="Slide Number Placeholder 3"/>
          <p:cNvSpPr>
            <a:spLocks noGrp="1"/>
          </p:cNvSpPr>
          <p:nvPr>
            <p:ph type="sldNum" sz="quarter" idx="10"/>
          </p:nvPr>
        </p:nvSpPr>
        <p:spPr/>
        <p:txBody>
          <a:bodyPr/>
          <a:lstStyle/>
          <a:p>
            <a:fld id="{7C9B5374-BF74-43D4-B5D8-DFAC4BA3709F}" type="slidenum">
              <a:rPr lang="en-US" smtClean="0"/>
              <a:t>29</a:t>
            </a:fld>
            <a:endParaRPr lang="en-US"/>
          </a:p>
        </p:txBody>
      </p:sp>
    </p:spTree>
    <p:extLst>
      <p:ext uri="{BB962C8B-B14F-4D97-AF65-F5344CB8AC3E}">
        <p14:creationId xmlns:p14="http://schemas.microsoft.com/office/powerpoint/2010/main" val="1002538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p>
        </p:txBody>
      </p:sp>
      <p:sp>
        <p:nvSpPr>
          <p:cNvPr id="4" name="Slide Number Placeholder 3"/>
          <p:cNvSpPr>
            <a:spLocks noGrp="1"/>
          </p:cNvSpPr>
          <p:nvPr>
            <p:ph type="sldNum" sz="quarter" idx="10"/>
          </p:nvPr>
        </p:nvSpPr>
        <p:spPr/>
        <p:txBody>
          <a:bodyPr/>
          <a:lstStyle/>
          <a:p>
            <a:fld id="{7C9B5374-BF74-43D4-B5D8-DFAC4BA3709F}" type="slidenum">
              <a:rPr lang="en-US" smtClean="0"/>
              <a:t>3</a:t>
            </a:fld>
            <a:endParaRPr lang="en-US"/>
          </a:p>
        </p:txBody>
      </p:sp>
    </p:spTree>
    <p:extLst>
      <p:ext uri="{BB962C8B-B14F-4D97-AF65-F5344CB8AC3E}">
        <p14:creationId xmlns:p14="http://schemas.microsoft.com/office/powerpoint/2010/main" val="3588512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p>
          <a:p>
            <a:endParaRPr lang="en-US" dirty="0"/>
          </a:p>
        </p:txBody>
      </p:sp>
      <p:sp>
        <p:nvSpPr>
          <p:cNvPr id="4" name="Slide Number Placeholder 3"/>
          <p:cNvSpPr>
            <a:spLocks noGrp="1"/>
          </p:cNvSpPr>
          <p:nvPr>
            <p:ph type="sldNum" sz="quarter" idx="10"/>
          </p:nvPr>
        </p:nvSpPr>
        <p:spPr/>
        <p:txBody>
          <a:bodyPr/>
          <a:lstStyle/>
          <a:p>
            <a:fld id="{7C9B5374-BF74-43D4-B5D8-DFAC4BA3709F}" type="slidenum">
              <a:rPr lang="en-US" smtClean="0"/>
              <a:t>30</a:t>
            </a:fld>
            <a:endParaRPr lang="en-US"/>
          </a:p>
        </p:txBody>
      </p:sp>
    </p:spTree>
    <p:extLst>
      <p:ext uri="{BB962C8B-B14F-4D97-AF65-F5344CB8AC3E}">
        <p14:creationId xmlns:p14="http://schemas.microsoft.com/office/powerpoint/2010/main" val="37038782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p>
          <a:p>
            <a:endParaRPr lang="en-US" dirty="0"/>
          </a:p>
        </p:txBody>
      </p:sp>
      <p:sp>
        <p:nvSpPr>
          <p:cNvPr id="4" name="Slide Number Placeholder 3"/>
          <p:cNvSpPr>
            <a:spLocks noGrp="1"/>
          </p:cNvSpPr>
          <p:nvPr>
            <p:ph type="sldNum" sz="quarter" idx="10"/>
          </p:nvPr>
        </p:nvSpPr>
        <p:spPr/>
        <p:txBody>
          <a:bodyPr/>
          <a:lstStyle/>
          <a:p>
            <a:fld id="{7C9B5374-BF74-43D4-B5D8-DFAC4BA3709F}" type="slidenum">
              <a:rPr lang="en-US" smtClean="0"/>
              <a:t>31</a:t>
            </a:fld>
            <a:endParaRPr lang="en-US"/>
          </a:p>
        </p:txBody>
      </p:sp>
    </p:spTree>
    <p:extLst>
      <p:ext uri="{BB962C8B-B14F-4D97-AF65-F5344CB8AC3E}">
        <p14:creationId xmlns:p14="http://schemas.microsoft.com/office/powerpoint/2010/main" val="13846160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p>
          <a:p>
            <a:endParaRPr lang="en-US" dirty="0"/>
          </a:p>
        </p:txBody>
      </p:sp>
      <p:sp>
        <p:nvSpPr>
          <p:cNvPr id="4" name="Slide Number Placeholder 3"/>
          <p:cNvSpPr>
            <a:spLocks noGrp="1"/>
          </p:cNvSpPr>
          <p:nvPr>
            <p:ph type="sldNum" sz="quarter" idx="10"/>
          </p:nvPr>
        </p:nvSpPr>
        <p:spPr/>
        <p:txBody>
          <a:bodyPr/>
          <a:lstStyle/>
          <a:p>
            <a:fld id="{7C9B5374-BF74-43D4-B5D8-DFAC4BA3709F}" type="slidenum">
              <a:rPr lang="en-US" smtClean="0"/>
              <a:t>32</a:t>
            </a:fld>
            <a:endParaRPr lang="en-US"/>
          </a:p>
        </p:txBody>
      </p:sp>
    </p:spTree>
    <p:extLst>
      <p:ext uri="{BB962C8B-B14F-4D97-AF65-F5344CB8AC3E}">
        <p14:creationId xmlns:p14="http://schemas.microsoft.com/office/powerpoint/2010/main" val="1092800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p>
          <a:p>
            <a:endParaRPr lang="en-US" dirty="0"/>
          </a:p>
        </p:txBody>
      </p:sp>
      <p:sp>
        <p:nvSpPr>
          <p:cNvPr id="4" name="Slide Number Placeholder 3"/>
          <p:cNvSpPr>
            <a:spLocks noGrp="1"/>
          </p:cNvSpPr>
          <p:nvPr>
            <p:ph type="sldNum" sz="quarter" idx="10"/>
          </p:nvPr>
        </p:nvSpPr>
        <p:spPr/>
        <p:txBody>
          <a:bodyPr/>
          <a:lstStyle/>
          <a:p>
            <a:fld id="{7C9B5374-BF74-43D4-B5D8-DFAC4BA3709F}" type="slidenum">
              <a:rPr lang="en-US" smtClean="0"/>
              <a:t>33</a:t>
            </a:fld>
            <a:endParaRPr lang="en-US"/>
          </a:p>
        </p:txBody>
      </p:sp>
    </p:spTree>
    <p:extLst>
      <p:ext uri="{BB962C8B-B14F-4D97-AF65-F5344CB8AC3E}">
        <p14:creationId xmlns:p14="http://schemas.microsoft.com/office/powerpoint/2010/main" val="38182446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p>
          <a:p>
            <a:endParaRPr lang="en-US" dirty="0"/>
          </a:p>
        </p:txBody>
      </p:sp>
      <p:sp>
        <p:nvSpPr>
          <p:cNvPr id="4" name="Slide Number Placeholder 3"/>
          <p:cNvSpPr>
            <a:spLocks noGrp="1"/>
          </p:cNvSpPr>
          <p:nvPr>
            <p:ph type="sldNum" sz="quarter" idx="10"/>
          </p:nvPr>
        </p:nvSpPr>
        <p:spPr/>
        <p:txBody>
          <a:bodyPr/>
          <a:lstStyle/>
          <a:p>
            <a:fld id="{7C9B5374-BF74-43D4-B5D8-DFAC4BA3709F}" type="slidenum">
              <a:rPr lang="en-US" smtClean="0"/>
              <a:t>34</a:t>
            </a:fld>
            <a:endParaRPr lang="en-US"/>
          </a:p>
        </p:txBody>
      </p:sp>
    </p:spTree>
    <p:extLst>
      <p:ext uri="{BB962C8B-B14F-4D97-AF65-F5344CB8AC3E}">
        <p14:creationId xmlns:p14="http://schemas.microsoft.com/office/powerpoint/2010/main" val="21107135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sz="1300" dirty="0"/>
              <a:t>Leighton, Paul. 2013. Criminology Needs More Class; Inequality, Corporate Persons and an Impoverished Discipline. </a:t>
            </a:r>
            <a:r>
              <a:rPr lang="en-US" sz="1300"/>
              <a:t>Available, http://www.paulsjusticeblog.com/2012/11/criminology_needs_more_class.php. </a:t>
            </a:r>
          </a:p>
        </p:txBody>
      </p:sp>
      <p:sp>
        <p:nvSpPr>
          <p:cNvPr id="4" name="Slide Number Placeholder 3"/>
          <p:cNvSpPr>
            <a:spLocks noGrp="1"/>
          </p:cNvSpPr>
          <p:nvPr>
            <p:ph type="sldNum" sz="quarter" idx="10"/>
          </p:nvPr>
        </p:nvSpPr>
        <p:spPr/>
        <p:txBody>
          <a:bodyPr/>
          <a:lstStyle/>
          <a:p>
            <a:fld id="{5005EC70-E2BF-481A-9BBA-3E4F97540A9F}" type="slidenum">
              <a:rPr lang="en-US" smtClean="0"/>
              <a:t>35</a:t>
            </a:fld>
            <a:endParaRPr lang="en-US"/>
          </a:p>
        </p:txBody>
      </p:sp>
    </p:spTree>
    <p:extLst>
      <p:ext uri="{BB962C8B-B14F-4D97-AF65-F5344CB8AC3E}">
        <p14:creationId xmlns:p14="http://schemas.microsoft.com/office/powerpoint/2010/main" val="1997035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p>
        </p:txBody>
      </p:sp>
      <p:sp>
        <p:nvSpPr>
          <p:cNvPr id="4" name="Slide Number Placeholder 3"/>
          <p:cNvSpPr>
            <a:spLocks noGrp="1"/>
          </p:cNvSpPr>
          <p:nvPr>
            <p:ph type="sldNum" sz="quarter" idx="10"/>
          </p:nvPr>
        </p:nvSpPr>
        <p:spPr/>
        <p:txBody>
          <a:bodyPr/>
          <a:lstStyle/>
          <a:p>
            <a:fld id="{7C9B5374-BF74-43D4-B5D8-DFAC4BA3709F}" type="slidenum">
              <a:rPr lang="en-US" smtClean="0"/>
              <a:t>4</a:t>
            </a:fld>
            <a:endParaRPr lang="en-US"/>
          </a:p>
        </p:txBody>
      </p:sp>
    </p:spTree>
    <p:extLst>
      <p:ext uri="{BB962C8B-B14F-4D97-AF65-F5344CB8AC3E}">
        <p14:creationId xmlns:p14="http://schemas.microsoft.com/office/powerpoint/2010/main" val="142086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p>
          <a:p>
            <a:endParaRPr lang="en-US" dirty="0"/>
          </a:p>
        </p:txBody>
      </p:sp>
      <p:sp>
        <p:nvSpPr>
          <p:cNvPr id="4" name="Slide Number Placeholder 3"/>
          <p:cNvSpPr>
            <a:spLocks noGrp="1"/>
          </p:cNvSpPr>
          <p:nvPr>
            <p:ph type="sldNum" sz="quarter" idx="10"/>
          </p:nvPr>
        </p:nvSpPr>
        <p:spPr/>
        <p:txBody>
          <a:bodyPr/>
          <a:lstStyle/>
          <a:p>
            <a:fld id="{7C9B5374-BF74-43D4-B5D8-DFAC4BA3709F}" type="slidenum">
              <a:rPr lang="en-US" smtClean="0"/>
              <a:t>5</a:t>
            </a:fld>
            <a:endParaRPr lang="en-US"/>
          </a:p>
        </p:txBody>
      </p:sp>
    </p:spTree>
    <p:extLst>
      <p:ext uri="{BB962C8B-B14F-4D97-AF65-F5344CB8AC3E}">
        <p14:creationId xmlns:p14="http://schemas.microsoft.com/office/powerpoint/2010/main" val="2670396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p>
          <a:p>
            <a:endParaRPr lang="en-US" dirty="0"/>
          </a:p>
        </p:txBody>
      </p:sp>
      <p:sp>
        <p:nvSpPr>
          <p:cNvPr id="4" name="Slide Number Placeholder 3"/>
          <p:cNvSpPr>
            <a:spLocks noGrp="1"/>
          </p:cNvSpPr>
          <p:nvPr>
            <p:ph type="sldNum" sz="quarter" idx="10"/>
          </p:nvPr>
        </p:nvSpPr>
        <p:spPr/>
        <p:txBody>
          <a:bodyPr/>
          <a:lstStyle/>
          <a:p>
            <a:fld id="{7C9B5374-BF74-43D4-B5D8-DFAC4BA3709F}" type="slidenum">
              <a:rPr lang="en-US" smtClean="0"/>
              <a:t>6</a:t>
            </a:fld>
            <a:endParaRPr lang="en-US"/>
          </a:p>
        </p:txBody>
      </p:sp>
    </p:spTree>
    <p:extLst>
      <p:ext uri="{BB962C8B-B14F-4D97-AF65-F5344CB8AC3E}">
        <p14:creationId xmlns:p14="http://schemas.microsoft.com/office/powerpoint/2010/main" val="1179042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p>
          <a:p>
            <a:endParaRPr lang="en-US" dirty="0"/>
          </a:p>
        </p:txBody>
      </p:sp>
      <p:sp>
        <p:nvSpPr>
          <p:cNvPr id="4" name="Slide Number Placeholder 3"/>
          <p:cNvSpPr>
            <a:spLocks noGrp="1"/>
          </p:cNvSpPr>
          <p:nvPr>
            <p:ph type="sldNum" sz="quarter" idx="10"/>
          </p:nvPr>
        </p:nvSpPr>
        <p:spPr/>
        <p:txBody>
          <a:bodyPr/>
          <a:lstStyle/>
          <a:p>
            <a:fld id="{7C9B5374-BF74-43D4-B5D8-DFAC4BA3709F}" type="slidenum">
              <a:rPr lang="en-US" smtClean="0"/>
              <a:t>7</a:t>
            </a:fld>
            <a:endParaRPr lang="en-US"/>
          </a:p>
        </p:txBody>
      </p:sp>
    </p:spTree>
    <p:extLst>
      <p:ext uri="{BB962C8B-B14F-4D97-AF65-F5344CB8AC3E}">
        <p14:creationId xmlns:p14="http://schemas.microsoft.com/office/powerpoint/2010/main" val="771983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p>
          <a:p>
            <a:endParaRPr lang="en-US" dirty="0"/>
          </a:p>
        </p:txBody>
      </p:sp>
      <p:sp>
        <p:nvSpPr>
          <p:cNvPr id="4" name="Slide Number Placeholder 3"/>
          <p:cNvSpPr>
            <a:spLocks noGrp="1"/>
          </p:cNvSpPr>
          <p:nvPr>
            <p:ph type="sldNum" sz="quarter" idx="10"/>
          </p:nvPr>
        </p:nvSpPr>
        <p:spPr/>
        <p:txBody>
          <a:bodyPr/>
          <a:lstStyle/>
          <a:p>
            <a:fld id="{7C9B5374-BF74-43D4-B5D8-DFAC4BA3709F}" type="slidenum">
              <a:rPr lang="en-US" smtClean="0"/>
              <a:t>8</a:t>
            </a:fld>
            <a:endParaRPr lang="en-US"/>
          </a:p>
        </p:txBody>
      </p:sp>
    </p:spTree>
    <p:extLst>
      <p:ext uri="{BB962C8B-B14F-4D97-AF65-F5344CB8AC3E}">
        <p14:creationId xmlns:p14="http://schemas.microsoft.com/office/powerpoint/2010/main" val="1754375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Leighton, Crime and Mass Incarceration: Reform or a ‘new normal’? 2016. Lecture before the </a:t>
            </a:r>
            <a:r>
              <a:rPr lang="en-US" dirty="0" err="1" smtClean="0"/>
              <a:t>Osher</a:t>
            </a:r>
            <a:r>
              <a:rPr lang="en-US" dirty="0" smtClean="0"/>
              <a:t> Lifelong Learning Institute, University of Michigan. http://www.paulsjusticeblog.com/2016/05/crime_and_mass_incarceration_reform_newnormal.php</a:t>
            </a:r>
          </a:p>
          <a:p>
            <a:endParaRPr lang="en-US" dirty="0"/>
          </a:p>
        </p:txBody>
      </p:sp>
      <p:sp>
        <p:nvSpPr>
          <p:cNvPr id="4" name="Slide Number Placeholder 3"/>
          <p:cNvSpPr>
            <a:spLocks noGrp="1"/>
          </p:cNvSpPr>
          <p:nvPr>
            <p:ph type="sldNum" sz="quarter" idx="10"/>
          </p:nvPr>
        </p:nvSpPr>
        <p:spPr/>
        <p:txBody>
          <a:bodyPr/>
          <a:lstStyle/>
          <a:p>
            <a:fld id="{7C9B5374-BF74-43D4-B5D8-DFAC4BA3709F}" type="slidenum">
              <a:rPr lang="en-US" smtClean="0"/>
              <a:t>9</a:t>
            </a:fld>
            <a:endParaRPr lang="en-US"/>
          </a:p>
        </p:txBody>
      </p:sp>
    </p:spTree>
    <p:extLst>
      <p:ext uri="{BB962C8B-B14F-4D97-AF65-F5344CB8AC3E}">
        <p14:creationId xmlns:p14="http://schemas.microsoft.com/office/powerpoint/2010/main" val="206932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238539" y="258417"/>
            <a:ext cx="8587408" cy="6380922"/>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sp>
        <p:nvSpPr>
          <p:cNvPr id="2" name="Title 1"/>
          <p:cNvSpPr>
            <a:spLocks noGrp="1"/>
          </p:cNvSpPr>
          <p:nvPr>
            <p:ph type="ctrTitle"/>
          </p:nvPr>
        </p:nvSpPr>
        <p:spPr>
          <a:xfrm>
            <a:off x="685800" y="1122363"/>
            <a:ext cx="7772400" cy="2387600"/>
          </a:xfrm>
        </p:spPr>
        <p:txBody>
          <a:bodyPr anchor="b">
            <a:scene3d>
              <a:camera prst="orthographicFront"/>
              <a:lightRig rig="threePt" dir="t"/>
            </a:scene3d>
            <a:sp3d extrusionH="57150">
              <a:bevelT h="25400" prst="softRound"/>
            </a:sp3d>
          </a:bodyPr>
          <a:lstStyle>
            <a:lvl1pPr algn="ctr">
              <a:defRPr sz="6000" b="1">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eaLnBrk="0" fontAlgn="base" hangingPunct="0">
              <a:spcBef>
                <a:spcPct val="0"/>
              </a:spcBef>
              <a:spcAft>
                <a:spcPct val="0"/>
              </a:spcAft>
            </a:pPr>
            <a:endParaRPr lang="en-US" altLang="en-US">
              <a:solidFill>
                <a:prstClr val="black"/>
              </a:solidFill>
              <a:latin typeface="Times New Roman" pitchFamily="1" charset="0"/>
            </a:endParaRPr>
          </a:p>
        </p:txBody>
      </p:sp>
      <p:sp>
        <p:nvSpPr>
          <p:cNvPr id="6" name="Slide Number Placeholder 5"/>
          <p:cNvSpPr>
            <a:spLocks noGrp="1"/>
          </p:cNvSpPr>
          <p:nvPr>
            <p:ph type="sldNum" sz="quarter" idx="12"/>
          </p:nvPr>
        </p:nvSpPr>
        <p:spPr/>
        <p:txBody>
          <a:bodyPr/>
          <a:lstStyle/>
          <a:p>
            <a:endParaRPr lang="en-US" altLang="en-US">
              <a:solidFill>
                <a:prstClr val="black">
                  <a:tint val="75000"/>
                </a:prstClr>
              </a:solidFill>
            </a:endParaRPr>
          </a:p>
        </p:txBody>
      </p:sp>
      <p:sp>
        <p:nvSpPr>
          <p:cNvPr id="7" name="TextBox 6"/>
          <p:cNvSpPr txBox="1"/>
          <p:nvPr/>
        </p:nvSpPr>
        <p:spPr>
          <a:xfrm>
            <a:off x="1472201" y="5847531"/>
            <a:ext cx="3836353" cy="523220"/>
          </a:xfrm>
          <a:prstGeom prst="rect">
            <a:avLst/>
          </a:prstGeom>
          <a:noFill/>
        </p:spPr>
        <p:txBody>
          <a:bodyPr wrap="square" rtlCol="0">
            <a:spAutoFit/>
          </a:bodyPr>
          <a:lstStyle/>
          <a:p>
            <a:pPr eaLnBrk="0" fontAlgn="base" hangingPunct="0">
              <a:spcBef>
                <a:spcPct val="0"/>
              </a:spcBef>
              <a:spcAft>
                <a:spcPct val="0"/>
              </a:spcAft>
            </a:pPr>
            <a:r>
              <a:rPr lang="en-US" sz="2800" b="1" dirty="0" smtClean="0">
                <a:solidFill>
                  <a:srgbClr val="4472C4">
                    <a:lumMod val="75000"/>
                  </a:srgbClr>
                </a:solidFill>
              </a:rPr>
              <a:t>Pauls</a:t>
            </a:r>
            <a:r>
              <a:rPr lang="en-US" sz="2800" b="1" dirty="0" smtClean="0">
                <a:solidFill>
                  <a:srgbClr val="CC3300"/>
                </a:solidFill>
              </a:rPr>
              <a:t>Justice</a:t>
            </a:r>
            <a:r>
              <a:rPr lang="en-US" sz="2800" b="1" dirty="0" smtClean="0">
                <a:solidFill>
                  <a:srgbClr val="4472C4">
                    <a:lumMod val="75000"/>
                  </a:srgbClr>
                </a:solidFill>
              </a:rPr>
              <a:t>Page</a:t>
            </a:r>
            <a:r>
              <a:rPr lang="en-US" sz="2800" b="1" dirty="0" smtClean="0">
                <a:ln w="3175">
                  <a:solidFill>
                    <a:prstClr val="black"/>
                  </a:solidFill>
                </a:ln>
                <a:solidFill>
                  <a:prstClr val="white"/>
                </a:solidFill>
              </a:rPr>
              <a:t>.com</a:t>
            </a:r>
            <a:endParaRPr lang="en-US" sz="2800" b="1" dirty="0">
              <a:ln w="3175">
                <a:solidFill>
                  <a:prstClr val="black"/>
                </a:solidFill>
              </a:ln>
              <a:solidFill>
                <a:prstClr val="white"/>
              </a:solidFill>
            </a:endParaRPr>
          </a:p>
        </p:txBody>
      </p:sp>
      <p:pic>
        <p:nvPicPr>
          <p:cNvPr id="8" name="Picture 2" descr="Justice, Law, Person, Rules, Symbol, Sculp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777" y="4834429"/>
            <a:ext cx="2073291" cy="1797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57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advAuto="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pPr eaLnBrk="0" fontAlgn="base" hangingPunct="0">
              <a:spcBef>
                <a:spcPct val="0"/>
              </a:spcBef>
              <a:spcAft>
                <a:spcPct val="0"/>
              </a:spcAft>
            </a:pPr>
            <a:endParaRPr lang="en-US" altLang="en-US">
              <a:solidFill>
                <a:prstClr val="black"/>
              </a:solidFill>
              <a:latin typeface="Times New Roman" pitchFamily="1" charset="0"/>
            </a:endParaRPr>
          </a:p>
        </p:txBody>
      </p:sp>
      <p:sp>
        <p:nvSpPr>
          <p:cNvPr id="4" name="Slide Number Placeholder 3"/>
          <p:cNvSpPr>
            <a:spLocks noGrp="1"/>
          </p:cNvSpPr>
          <p:nvPr>
            <p:ph type="sldNum" sz="quarter" idx="12"/>
          </p:nvPr>
        </p:nvSpPr>
        <p:spPr/>
        <p:txBody>
          <a:bodyPr/>
          <a:lstStyle/>
          <a:p>
            <a:endParaRPr lang="en-US" altLang="en-US">
              <a:solidFill>
                <a:prstClr val="black">
                  <a:tint val="75000"/>
                </a:prstClr>
              </a:solidFill>
            </a:endParaRPr>
          </a:p>
        </p:txBody>
      </p:sp>
    </p:spTree>
    <p:extLst>
      <p:ext uri="{BB962C8B-B14F-4D97-AF65-F5344CB8AC3E}">
        <p14:creationId xmlns:p14="http://schemas.microsoft.com/office/powerpoint/2010/main" val="2739523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eaLnBrk="0" fontAlgn="base" hangingPunct="0">
              <a:spcBef>
                <a:spcPct val="0"/>
              </a:spcBef>
              <a:spcAft>
                <a:spcPct val="0"/>
              </a:spcAft>
            </a:pPr>
            <a:endParaRPr lang="en-US" altLang="en-US">
              <a:solidFill>
                <a:prstClr val="black"/>
              </a:solidFill>
              <a:latin typeface="Times New Roman" pitchFamily="1" charset="0"/>
            </a:endParaRPr>
          </a:p>
        </p:txBody>
      </p:sp>
      <p:sp>
        <p:nvSpPr>
          <p:cNvPr id="7" name="Slide Number Placeholder 6"/>
          <p:cNvSpPr>
            <a:spLocks noGrp="1"/>
          </p:cNvSpPr>
          <p:nvPr>
            <p:ph type="sldNum" sz="quarter" idx="12"/>
          </p:nvPr>
        </p:nvSpPr>
        <p:spPr/>
        <p:txBody>
          <a:bodyPr/>
          <a:lstStyle/>
          <a:p>
            <a:endParaRPr lang="en-US" altLang="en-US">
              <a:solidFill>
                <a:prstClr val="black">
                  <a:tint val="75000"/>
                </a:prstClr>
              </a:solidFill>
            </a:endParaRPr>
          </a:p>
        </p:txBody>
      </p:sp>
    </p:spTree>
    <p:extLst>
      <p:ext uri="{BB962C8B-B14F-4D97-AF65-F5344CB8AC3E}">
        <p14:creationId xmlns:p14="http://schemas.microsoft.com/office/powerpoint/2010/main" val="2334382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eaLnBrk="0" fontAlgn="base" hangingPunct="0">
              <a:spcBef>
                <a:spcPct val="0"/>
              </a:spcBef>
              <a:spcAft>
                <a:spcPct val="0"/>
              </a:spcAft>
            </a:pPr>
            <a:endParaRPr lang="en-US" altLang="en-US">
              <a:solidFill>
                <a:prstClr val="black"/>
              </a:solidFill>
              <a:latin typeface="Times New Roman" pitchFamily="1" charset="0"/>
            </a:endParaRPr>
          </a:p>
        </p:txBody>
      </p:sp>
      <p:sp>
        <p:nvSpPr>
          <p:cNvPr id="7" name="Slide Number Placeholder 6"/>
          <p:cNvSpPr>
            <a:spLocks noGrp="1"/>
          </p:cNvSpPr>
          <p:nvPr>
            <p:ph type="sldNum" sz="quarter" idx="12"/>
          </p:nvPr>
        </p:nvSpPr>
        <p:spPr/>
        <p:txBody>
          <a:bodyPr/>
          <a:lstStyle/>
          <a:p>
            <a:endParaRPr lang="en-US" altLang="en-US">
              <a:solidFill>
                <a:prstClr val="black">
                  <a:tint val="75000"/>
                </a:prstClr>
              </a:solidFill>
            </a:endParaRPr>
          </a:p>
        </p:txBody>
      </p:sp>
    </p:spTree>
    <p:extLst>
      <p:ext uri="{BB962C8B-B14F-4D97-AF65-F5344CB8AC3E}">
        <p14:creationId xmlns:p14="http://schemas.microsoft.com/office/powerpoint/2010/main" val="2674420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eaLnBrk="0" fontAlgn="base" hangingPunct="0">
              <a:spcBef>
                <a:spcPct val="0"/>
              </a:spcBef>
              <a:spcAft>
                <a:spcPct val="0"/>
              </a:spcAft>
            </a:pPr>
            <a:endParaRPr lang="en-US" altLang="en-US">
              <a:solidFill>
                <a:prstClr val="black"/>
              </a:solidFill>
              <a:latin typeface="Times New Roman" pitchFamily="1" charset="0"/>
            </a:endParaRPr>
          </a:p>
        </p:txBody>
      </p:sp>
      <p:sp>
        <p:nvSpPr>
          <p:cNvPr id="6" name="Slide Number Placeholder 5"/>
          <p:cNvSpPr>
            <a:spLocks noGrp="1"/>
          </p:cNvSpPr>
          <p:nvPr>
            <p:ph type="sldNum" sz="quarter" idx="12"/>
          </p:nvPr>
        </p:nvSpPr>
        <p:spPr/>
        <p:txBody>
          <a:bodyPr/>
          <a:lstStyle/>
          <a:p>
            <a:endParaRPr lang="en-US" altLang="en-US">
              <a:solidFill>
                <a:prstClr val="black">
                  <a:tint val="75000"/>
                </a:prstClr>
              </a:solidFill>
            </a:endParaRPr>
          </a:p>
        </p:txBody>
      </p:sp>
    </p:spTree>
    <p:extLst>
      <p:ext uri="{BB962C8B-B14F-4D97-AF65-F5344CB8AC3E}">
        <p14:creationId xmlns:p14="http://schemas.microsoft.com/office/powerpoint/2010/main" val="633767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eaLnBrk="0" fontAlgn="base" hangingPunct="0">
              <a:spcBef>
                <a:spcPct val="0"/>
              </a:spcBef>
              <a:spcAft>
                <a:spcPct val="0"/>
              </a:spcAft>
            </a:pPr>
            <a:endParaRPr lang="en-US" altLang="en-US">
              <a:solidFill>
                <a:prstClr val="black"/>
              </a:solidFill>
              <a:latin typeface="Times New Roman" pitchFamily="1" charset="0"/>
            </a:endParaRPr>
          </a:p>
        </p:txBody>
      </p:sp>
      <p:sp>
        <p:nvSpPr>
          <p:cNvPr id="6" name="Slide Number Placeholder 5"/>
          <p:cNvSpPr>
            <a:spLocks noGrp="1"/>
          </p:cNvSpPr>
          <p:nvPr>
            <p:ph type="sldNum" sz="quarter" idx="12"/>
          </p:nvPr>
        </p:nvSpPr>
        <p:spPr/>
        <p:txBody>
          <a:bodyPr/>
          <a:lstStyle/>
          <a:p>
            <a:endParaRPr lang="en-US" altLang="en-US">
              <a:solidFill>
                <a:prstClr val="black">
                  <a:tint val="75000"/>
                </a:prstClr>
              </a:solidFill>
            </a:endParaRPr>
          </a:p>
        </p:txBody>
      </p:sp>
    </p:spTree>
    <p:extLst>
      <p:ext uri="{BB962C8B-B14F-4D97-AF65-F5344CB8AC3E}">
        <p14:creationId xmlns:p14="http://schemas.microsoft.com/office/powerpoint/2010/main" val="704708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600200"/>
            <a:ext cx="8229600" cy="4267200"/>
          </a:xfrm>
        </p:spPr>
        <p:txBody>
          <a:bodyPr/>
          <a:lstStyle/>
          <a:p>
            <a:endParaRPr lang="en-US"/>
          </a:p>
        </p:txBody>
      </p:sp>
      <p:sp>
        <p:nvSpPr>
          <p:cNvPr id="4" name="Date Placeholder 3"/>
          <p:cNvSpPr>
            <a:spLocks noGrp="1"/>
          </p:cNvSpPr>
          <p:nvPr>
            <p:ph type="dt" sz="half" idx="10"/>
          </p:nvPr>
        </p:nvSpPr>
        <p:spPr>
          <a:xfrm>
            <a:off x="533400" y="5926138"/>
            <a:ext cx="2286000" cy="474662"/>
          </a:xfrm>
        </p:spPr>
        <p:txBody>
          <a:bodyPr/>
          <a:lstStyle>
            <a:lvl1pPr>
              <a:defRPr/>
            </a:lvl1pPr>
          </a:lstStyle>
          <a:p>
            <a:endParaRPr lang="en-US" altLang="en-US">
              <a:solidFill>
                <a:prstClr val="black">
                  <a:tint val="75000"/>
                </a:prstClr>
              </a:solidFill>
            </a:endParaRPr>
          </a:p>
        </p:txBody>
      </p:sp>
      <p:sp>
        <p:nvSpPr>
          <p:cNvPr id="5" name="Footer Placeholder 4"/>
          <p:cNvSpPr>
            <a:spLocks noGrp="1"/>
          </p:cNvSpPr>
          <p:nvPr>
            <p:ph type="ftr" sz="quarter" idx="11"/>
          </p:nvPr>
        </p:nvSpPr>
        <p:spPr>
          <a:xfrm>
            <a:off x="2895600" y="5926138"/>
            <a:ext cx="3581400" cy="474662"/>
          </a:xfrm>
          <a:prstGeom prst="rect">
            <a:avLst/>
          </a:prstGeom>
        </p:spPr>
        <p:txBody>
          <a:bodyPr/>
          <a:lstStyle>
            <a:lvl1pPr>
              <a:defRPr/>
            </a:lvl1pPr>
          </a:lstStyle>
          <a:p>
            <a:pPr eaLnBrk="0" fontAlgn="base" hangingPunct="0">
              <a:spcBef>
                <a:spcPct val="0"/>
              </a:spcBef>
              <a:spcAft>
                <a:spcPct val="0"/>
              </a:spcAft>
            </a:pPr>
            <a:endParaRPr lang="en-US" altLang="en-US">
              <a:solidFill>
                <a:prstClr val="black"/>
              </a:solidFill>
              <a:latin typeface="Times New Roman" pitchFamily="1" charset="0"/>
            </a:endParaRPr>
          </a:p>
        </p:txBody>
      </p:sp>
      <p:sp>
        <p:nvSpPr>
          <p:cNvPr id="6" name="Slide Number Placeholder 5"/>
          <p:cNvSpPr>
            <a:spLocks noGrp="1"/>
          </p:cNvSpPr>
          <p:nvPr>
            <p:ph type="sldNum" sz="quarter" idx="12"/>
          </p:nvPr>
        </p:nvSpPr>
        <p:spPr>
          <a:xfrm>
            <a:off x="6553200" y="5926138"/>
            <a:ext cx="2209800" cy="474662"/>
          </a:xfrm>
        </p:spPr>
        <p:txBody>
          <a:bodyPr/>
          <a:lstStyle>
            <a:lvl1pPr>
              <a:defRPr/>
            </a:lvl1pPr>
          </a:lstStyle>
          <a:p>
            <a:endParaRPr lang="en-US" altLang="en-US">
              <a:solidFill>
                <a:prstClr val="black">
                  <a:tint val="75000"/>
                </a:prstClr>
              </a:solidFill>
            </a:endParaRPr>
          </a:p>
        </p:txBody>
      </p:sp>
    </p:spTree>
    <p:extLst>
      <p:ext uri="{BB962C8B-B14F-4D97-AF65-F5344CB8AC3E}">
        <p14:creationId xmlns:p14="http://schemas.microsoft.com/office/powerpoint/2010/main" val="117916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24400" y="1600200"/>
            <a:ext cx="4038600" cy="4267200"/>
          </a:xfrm>
        </p:spPr>
        <p:txBody>
          <a:bodyPr/>
          <a:lstStyle/>
          <a:p>
            <a:endParaRPr lang="en-US"/>
          </a:p>
        </p:txBody>
      </p:sp>
      <p:sp>
        <p:nvSpPr>
          <p:cNvPr id="5" name="Date Placeholder 4"/>
          <p:cNvSpPr>
            <a:spLocks noGrp="1"/>
          </p:cNvSpPr>
          <p:nvPr>
            <p:ph type="dt" sz="half" idx="10"/>
          </p:nvPr>
        </p:nvSpPr>
        <p:spPr>
          <a:xfrm>
            <a:off x="533400" y="5926138"/>
            <a:ext cx="2286000" cy="474662"/>
          </a:xfrm>
        </p:spPr>
        <p:txBody>
          <a:bodyPr/>
          <a:lstStyle>
            <a:lvl1pPr>
              <a:defRPr/>
            </a:lvl1pPr>
          </a:lstStyle>
          <a:p>
            <a:endParaRPr lang="en-US" altLang="en-US">
              <a:solidFill>
                <a:prstClr val="black">
                  <a:tint val="75000"/>
                </a:prstClr>
              </a:solidFill>
            </a:endParaRPr>
          </a:p>
        </p:txBody>
      </p:sp>
      <p:sp>
        <p:nvSpPr>
          <p:cNvPr id="6" name="Footer Placeholder 5"/>
          <p:cNvSpPr>
            <a:spLocks noGrp="1"/>
          </p:cNvSpPr>
          <p:nvPr>
            <p:ph type="ftr" sz="quarter" idx="11"/>
          </p:nvPr>
        </p:nvSpPr>
        <p:spPr>
          <a:xfrm>
            <a:off x="2895600" y="5926138"/>
            <a:ext cx="3581400" cy="474662"/>
          </a:xfrm>
          <a:prstGeom prst="rect">
            <a:avLst/>
          </a:prstGeom>
        </p:spPr>
        <p:txBody>
          <a:bodyPr/>
          <a:lstStyle>
            <a:lvl1pPr>
              <a:defRPr/>
            </a:lvl1pPr>
          </a:lstStyle>
          <a:p>
            <a:pPr eaLnBrk="0" fontAlgn="base" hangingPunct="0">
              <a:spcBef>
                <a:spcPct val="0"/>
              </a:spcBef>
              <a:spcAft>
                <a:spcPct val="0"/>
              </a:spcAft>
            </a:pPr>
            <a:endParaRPr lang="en-US" altLang="en-US">
              <a:solidFill>
                <a:prstClr val="black"/>
              </a:solidFill>
              <a:latin typeface="Times New Roman" pitchFamily="1" charset="0"/>
            </a:endParaRPr>
          </a:p>
        </p:txBody>
      </p:sp>
      <p:sp>
        <p:nvSpPr>
          <p:cNvPr id="7" name="Slide Number Placeholder 6"/>
          <p:cNvSpPr>
            <a:spLocks noGrp="1"/>
          </p:cNvSpPr>
          <p:nvPr>
            <p:ph type="sldNum" sz="quarter" idx="12"/>
          </p:nvPr>
        </p:nvSpPr>
        <p:spPr>
          <a:xfrm>
            <a:off x="6553200" y="5926138"/>
            <a:ext cx="2209800" cy="474662"/>
          </a:xfrm>
        </p:spPr>
        <p:txBody>
          <a:bodyPr/>
          <a:lstStyle>
            <a:lvl1pPr>
              <a:defRPr/>
            </a:lvl1pPr>
          </a:lstStyle>
          <a:p>
            <a:endParaRPr lang="en-US" altLang="en-US">
              <a:solidFill>
                <a:prstClr val="black">
                  <a:tint val="75000"/>
                </a:prstClr>
              </a:solidFill>
            </a:endParaRPr>
          </a:p>
        </p:txBody>
      </p:sp>
    </p:spTree>
    <p:extLst>
      <p:ext uri="{BB962C8B-B14F-4D97-AF65-F5344CB8AC3E}">
        <p14:creationId xmlns:p14="http://schemas.microsoft.com/office/powerpoint/2010/main" val="2527790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33400" y="5926138"/>
            <a:ext cx="2286000" cy="474662"/>
          </a:xfrm>
        </p:spPr>
        <p:txBody>
          <a:bodyPr/>
          <a:lstStyle>
            <a:lvl1pPr>
              <a:defRPr/>
            </a:lvl1pPr>
          </a:lstStyle>
          <a:p>
            <a:endParaRPr lang="en-US" altLang="en-US">
              <a:solidFill>
                <a:prstClr val="black">
                  <a:tint val="75000"/>
                </a:prstClr>
              </a:solidFill>
            </a:endParaRPr>
          </a:p>
        </p:txBody>
      </p:sp>
      <p:sp>
        <p:nvSpPr>
          <p:cNvPr id="6" name="Footer Placeholder 5"/>
          <p:cNvSpPr>
            <a:spLocks noGrp="1"/>
          </p:cNvSpPr>
          <p:nvPr>
            <p:ph type="ftr" sz="quarter" idx="11"/>
          </p:nvPr>
        </p:nvSpPr>
        <p:spPr>
          <a:xfrm>
            <a:off x="2895600" y="5926138"/>
            <a:ext cx="3581400" cy="474662"/>
          </a:xfrm>
          <a:prstGeom prst="rect">
            <a:avLst/>
          </a:prstGeom>
        </p:spPr>
        <p:txBody>
          <a:bodyPr/>
          <a:lstStyle>
            <a:lvl1pPr>
              <a:defRPr/>
            </a:lvl1pPr>
          </a:lstStyle>
          <a:p>
            <a:pPr eaLnBrk="0" fontAlgn="base" hangingPunct="0">
              <a:spcBef>
                <a:spcPct val="0"/>
              </a:spcBef>
              <a:spcAft>
                <a:spcPct val="0"/>
              </a:spcAft>
            </a:pPr>
            <a:endParaRPr lang="en-US" altLang="en-US">
              <a:solidFill>
                <a:prstClr val="black"/>
              </a:solidFill>
              <a:latin typeface="Times New Roman" pitchFamily="1" charset="0"/>
            </a:endParaRPr>
          </a:p>
        </p:txBody>
      </p:sp>
      <p:sp>
        <p:nvSpPr>
          <p:cNvPr id="7" name="Slide Number Placeholder 6"/>
          <p:cNvSpPr>
            <a:spLocks noGrp="1"/>
          </p:cNvSpPr>
          <p:nvPr>
            <p:ph type="sldNum" sz="quarter" idx="12"/>
          </p:nvPr>
        </p:nvSpPr>
        <p:spPr>
          <a:xfrm>
            <a:off x="6553200" y="5926138"/>
            <a:ext cx="2209800" cy="474662"/>
          </a:xfrm>
        </p:spPr>
        <p:txBody>
          <a:bodyPr/>
          <a:lstStyle>
            <a:lvl1pPr>
              <a:defRPr/>
            </a:lvl1pPr>
          </a:lstStyle>
          <a:p>
            <a:endParaRPr lang="en-US" altLang="en-US">
              <a:solidFill>
                <a:prstClr val="black">
                  <a:tint val="75000"/>
                </a:prstClr>
              </a:solidFill>
            </a:endParaRPr>
          </a:p>
        </p:txBody>
      </p:sp>
    </p:spTree>
    <p:extLst>
      <p:ext uri="{BB962C8B-B14F-4D97-AF65-F5344CB8AC3E}">
        <p14:creationId xmlns:p14="http://schemas.microsoft.com/office/powerpoint/2010/main" val="1193045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238539" y="258417"/>
            <a:ext cx="8587408" cy="6380922"/>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122363"/>
            <a:ext cx="7772400" cy="2387600"/>
          </a:xfrm>
        </p:spPr>
        <p:txBody>
          <a:bodyPr anchor="b">
            <a:scene3d>
              <a:camera prst="orthographicFront"/>
              <a:lightRig rig="threePt" dir="t"/>
            </a:scene3d>
            <a:sp3d extrusionH="57150">
              <a:bevelT h="25400" prst="softRound"/>
            </a:sp3d>
          </a:bodyPr>
          <a:lstStyle>
            <a:lvl1pPr algn="ctr">
              <a:defRPr sz="6000" b="1">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6F410A-D505-4A1D-BB89-53F207F65DFF}" type="datetimeFigureOut">
              <a:rPr lang="en-US" smtClean="0"/>
              <a:t>5/6/2016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C2A7559-BD18-4AE0-9DA5-D707310F1566}" type="slidenum">
              <a:rPr lang="en-US" smtClean="0"/>
              <a:t>‹#›</a:t>
            </a:fld>
            <a:endParaRPr lang="en-US"/>
          </a:p>
        </p:txBody>
      </p:sp>
      <p:sp>
        <p:nvSpPr>
          <p:cNvPr id="7" name="TextBox 6"/>
          <p:cNvSpPr txBox="1"/>
          <p:nvPr/>
        </p:nvSpPr>
        <p:spPr>
          <a:xfrm>
            <a:off x="1472201" y="5847531"/>
            <a:ext cx="3836353" cy="523220"/>
          </a:xfrm>
          <a:prstGeom prst="rect">
            <a:avLst/>
          </a:prstGeom>
          <a:noFill/>
        </p:spPr>
        <p:txBody>
          <a:bodyPr wrap="square" rtlCol="0">
            <a:spAutoFit/>
          </a:bodyPr>
          <a:lstStyle/>
          <a:p>
            <a:r>
              <a:rPr lang="en-US" sz="2800" b="1" dirty="0" smtClean="0">
                <a:solidFill>
                  <a:schemeClr val="accent5">
                    <a:lumMod val="75000"/>
                  </a:schemeClr>
                </a:solidFill>
                <a:latin typeface="+mn-lt"/>
              </a:rPr>
              <a:t>Pauls</a:t>
            </a:r>
            <a:r>
              <a:rPr lang="en-US" sz="2800" b="1" dirty="0" smtClean="0">
                <a:solidFill>
                  <a:srgbClr val="CC3300"/>
                </a:solidFill>
                <a:latin typeface="+mn-lt"/>
              </a:rPr>
              <a:t>Justice</a:t>
            </a:r>
            <a:r>
              <a:rPr lang="en-US" sz="2800" b="1" dirty="0" smtClean="0">
                <a:solidFill>
                  <a:schemeClr val="accent5">
                    <a:lumMod val="75000"/>
                  </a:schemeClr>
                </a:solidFill>
                <a:latin typeface="+mn-lt"/>
              </a:rPr>
              <a:t>Page</a:t>
            </a:r>
            <a:r>
              <a:rPr lang="en-US" sz="2800" b="1" dirty="0" smtClean="0">
                <a:ln w="3175">
                  <a:solidFill>
                    <a:schemeClr val="tx1"/>
                  </a:solidFill>
                </a:ln>
                <a:solidFill>
                  <a:schemeClr val="bg1"/>
                </a:solidFill>
                <a:latin typeface="+mn-lt"/>
              </a:rPr>
              <a:t>.com</a:t>
            </a:r>
            <a:endParaRPr lang="en-US" sz="2800" b="1" dirty="0">
              <a:ln w="3175">
                <a:solidFill>
                  <a:schemeClr val="tx1"/>
                </a:solidFill>
              </a:ln>
              <a:solidFill>
                <a:schemeClr val="bg1"/>
              </a:solidFill>
              <a:latin typeface="+mn-lt"/>
            </a:endParaRPr>
          </a:p>
        </p:txBody>
      </p:sp>
      <p:pic>
        <p:nvPicPr>
          <p:cNvPr id="8" name="Picture 2" descr="Justice, Law, Person, Rules, Symbol, Sculp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777" y="4834429"/>
            <a:ext cx="2073291" cy="1797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6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6F410A-D505-4A1D-BB89-53F207F65DFF}" type="datetimeFigureOut">
              <a:rPr lang="en-US" smtClean="0"/>
              <a:t>5/6/2016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C2A7559-BD18-4AE0-9DA5-D707310F1566}" type="slidenum">
              <a:rPr lang="en-US" smtClean="0"/>
              <a:t>‹#›</a:t>
            </a:fld>
            <a:endParaRPr lang="en-US"/>
          </a:p>
        </p:txBody>
      </p:sp>
    </p:spTree>
    <p:extLst>
      <p:ext uri="{BB962C8B-B14F-4D97-AF65-F5344CB8AC3E}">
        <p14:creationId xmlns:p14="http://schemas.microsoft.com/office/powerpoint/2010/main" val="1170490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eaLnBrk="0" fontAlgn="base" hangingPunct="0">
              <a:spcBef>
                <a:spcPct val="0"/>
              </a:spcBef>
              <a:spcAft>
                <a:spcPct val="0"/>
              </a:spcAft>
            </a:pPr>
            <a:endParaRPr lang="en-US" altLang="en-US">
              <a:solidFill>
                <a:prstClr val="black"/>
              </a:solidFill>
              <a:latin typeface="Times New Roman" pitchFamily="1" charset="0"/>
            </a:endParaRPr>
          </a:p>
        </p:txBody>
      </p:sp>
      <p:sp>
        <p:nvSpPr>
          <p:cNvPr id="6" name="Slide Number Placeholder 5"/>
          <p:cNvSpPr>
            <a:spLocks noGrp="1"/>
          </p:cNvSpPr>
          <p:nvPr>
            <p:ph type="sldNum" sz="quarter" idx="12"/>
          </p:nvPr>
        </p:nvSpPr>
        <p:spPr/>
        <p:txBody>
          <a:bodyPr/>
          <a:lstStyle/>
          <a:p>
            <a:endParaRPr lang="en-US" altLang="en-US">
              <a:solidFill>
                <a:prstClr val="black">
                  <a:tint val="75000"/>
                </a:prstClr>
              </a:solidFill>
            </a:endParaRPr>
          </a:p>
        </p:txBody>
      </p:sp>
    </p:spTree>
    <p:extLst>
      <p:ext uri="{BB962C8B-B14F-4D97-AF65-F5344CB8AC3E}">
        <p14:creationId xmlns:p14="http://schemas.microsoft.com/office/powerpoint/2010/main" val="197279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ou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6F410A-D505-4A1D-BB89-53F207F65DFF}" type="datetimeFigureOut">
              <a:rPr lang="en-US" smtClean="0"/>
              <a:t>5/6/2016</a:t>
            </a:fld>
            <a:endParaRPr lang="en-US"/>
          </a:p>
        </p:txBody>
      </p:sp>
      <p:sp>
        <p:nvSpPr>
          <p:cNvPr id="4" name="Slide Number Placeholder 3"/>
          <p:cNvSpPr>
            <a:spLocks noGrp="1"/>
          </p:cNvSpPr>
          <p:nvPr>
            <p:ph type="sldNum" sz="quarter" idx="11"/>
          </p:nvPr>
        </p:nvSpPr>
        <p:spPr/>
        <p:txBody>
          <a:bodyPr/>
          <a:lstStyle/>
          <a:p>
            <a:fld id="{FC2A7559-BD18-4AE0-9DA5-D707310F1566}" type="slidenum">
              <a:rPr lang="en-US" smtClean="0"/>
              <a:t>‹#›</a:t>
            </a:fld>
            <a:endParaRPr lang="en-US"/>
          </a:p>
        </p:txBody>
      </p:sp>
      <p:sp>
        <p:nvSpPr>
          <p:cNvPr id="5" name="Oval Callout 4"/>
          <p:cNvSpPr/>
          <p:nvPr/>
        </p:nvSpPr>
        <p:spPr>
          <a:xfrm>
            <a:off x="1680072" y="1795749"/>
            <a:ext cx="5783855" cy="3646584"/>
          </a:xfrm>
          <a:prstGeom prst="wedgeEllipseCallout">
            <a:avLst>
              <a:gd name="adj1" fmla="val -55309"/>
              <a:gd name="adj2" fmla="val 50113"/>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2"/>
          </p:nvPr>
        </p:nvSpPr>
        <p:spPr>
          <a:xfrm>
            <a:off x="2549490" y="2284638"/>
            <a:ext cx="4045017" cy="2668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1563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Referen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6F410A-D505-4A1D-BB89-53F207F65DFF}" type="datetimeFigureOut">
              <a:rPr lang="en-US" smtClean="0"/>
              <a:t>5/6/2016</a:t>
            </a:fld>
            <a:endParaRPr lang="en-US"/>
          </a:p>
        </p:txBody>
      </p:sp>
      <p:sp>
        <p:nvSpPr>
          <p:cNvPr id="4" name="Slide Number Placeholder 3"/>
          <p:cNvSpPr>
            <a:spLocks noGrp="1"/>
          </p:cNvSpPr>
          <p:nvPr>
            <p:ph type="sldNum" sz="quarter" idx="11"/>
          </p:nvPr>
        </p:nvSpPr>
        <p:spPr/>
        <p:txBody>
          <a:bodyPr/>
          <a:lstStyle/>
          <a:p>
            <a:fld id="{FC2A7559-BD18-4AE0-9DA5-D707310F1566}" type="slidenum">
              <a:rPr lang="en-US" smtClean="0"/>
              <a:t>‹#›</a:t>
            </a:fld>
            <a:endParaRPr lang="en-US"/>
          </a:p>
        </p:txBody>
      </p:sp>
      <p:sp>
        <p:nvSpPr>
          <p:cNvPr id="5" name="Content Placeholder 2"/>
          <p:cNvSpPr>
            <a:spLocks noGrp="1"/>
          </p:cNvSpPr>
          <p:nvPr>
            <p:ph idx="1"/>
          </p:nvPr>
        </p:nvSpPr>
        <p:spPr>
          <a:xfrm>
            <a:off x="327277" y="1767873"/>
            <a:ext cx="8470213" cy="290061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7"/>
          <p:cNvSpPr>
            <a:spLocks noGrp="1"/>
          </p:cNvSpPr>
          <p:nvPr>
            <p:ph type="body" sz="quarter" idx="13"/>
          </p:nvPr>
        </p:nvSpPr>
        <p:spPr>
          <a:xfrm>
            <a:off x="327259" y="4855561"/>
            <a:ext cx="8470252" cy="727075"/>
          </a:xfrm>
        </p:spPr>
        <p:txBody>
          <a:bodyPr>
            <a:normAutofit/>
          </a:bodyPr>
          <a:lstStyle>
            <a:lvl1pPr>
              <a:defRPr sz="1200">
                <a:latin typeface="+mj-lt"/>
              </a:defRPr>
            </a:lvl1pPr>
          </a:lstStyle>
          <a:p>
            <a:pPr lvl="0"/>
            <a:r>
              <a:rPr lang="en-US" smtClean="0"/>
              <a:t>Click to edit Master text styles</a:t>
            </a:r>
          </a:p>
        </p:txBody>
      </p:sp>
    </p:spTree>
    <p:extLst>
      <p:ext uri="{BB962C8B-B14F-4D97-AF65-F5344CB8AC3E}">
        <p14:creationId xmlns:p14="http://schemas.microsoft.com/office/powerpoint/2010/main" val="1784738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49857"/>
            <a:ext cx="7886700" cy="2852737"/>
          </a:xfrm>
        </p:spPr>
        <p:txBody>
          <a:bodyPr anchor="b">
            <a:scene3d>
              <a:camera prst="orthographicFront"/>
              <a:lightRig rig="threePt" dir="t"/>
            </a:scene3d>
            <a:sp3d extrusionH="57150">
              <a:bevelT h="25400" prst="softRound"/>
            </a:sp3d>
          </a:bodyPr>
          <a:lstStyle>
            <a:lvl1pPr>
              <a:defRPr sz="6000" b="1"/>
            </a:lvl1pPr>
          </a:lstStyle>
          <a:p>
            <a:r>
              <a:rPr lang="en-US" smtClean="0"/>
              <a:t>Click to edit Master title style</a:t>
            </a:r>
            <a:endParaRPr lang="en-US" dirty="0"/>
          </a:p>
        </p:txBody>
      </p:sp>
      <p:sp>
        <p:nvSpPr>
          <p:cNvPr id="3" name="Text Placeholder 2"/>
          <p:cNvSpPr>
            <a:spLocks noGrp="1"/>
          </p:cNvSpPr>
          <p:nvPr>
            <p:ph type="body" idx="1"/>
          </p:nvPr>
        </p:nvSpPr>
        <p:spPr>
          <a:xfrm>
            <a:off x="623888" y="4329582"/>
            <a:ext cx="7886700"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6F410A-D505-4A1D-BB89-53F207F65DFF}" type="datetimeFigureOut">
              <a:rPr lang="en-US" smtClean="0"/>
              <a:t>5/6/2016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C2A7559-BD18-4AE0-9DA5-D707310F1566}" type="slidenum">
              <a:rPr lang="en-US" smtClean="0"/>
              <a:t>‹#›</a:t>
            </a:fld>
            <a:endParaRPr lang="en-US"/>
          </a:p>
        </p:txBody>
      </p:sp>
    </p:spTree>
    <p:extLst>
      <p:ext uri="{BB962C8B-B14F-4D97-AF65-F5344CB8AC3E}">
        <p14:creationId xmlns:p14="http://schemas.microsoft.com/office/powerpoint/2010/main" val="1787617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86F410A-D505-4A1D-BB89-53F207F65DFF}" type="datetimeFigureOut">
              <a:rPr lang="en-US" smtClean="0"/>
              <a:t>5/6/2016</a:t>
            </a:fld>
            <a:endParaRPr lang="en-US"/>
          </a:p>
        </p:txBody>
      </p:sp>
      <p:sp>
        <p:nvSpPr>
          <p:cNvPr id="4" name="Slide Number Placeholder 3"/>
          <p:cNvSpPr>
            <a:spLocks noGrp="1"/>
          </p:cNvSpPr>
          <p:nvPr>
            <p:ph type="sldNum" sz="quarter" idx="11"/>
          </p:nvPr>
        </p:nvSpPr>
        <p:spPr/>
        <p:txBody>
          <a:bodyPr/>
          <a:lstStyle/>
          <a:p>
            <a:fld id="{FC2A7559-BD18-4AE0-9DA5-D707310F1566}" type="slidenum">
              <a:rPr lang="en-US" smtClean="0"/>
              <a:t>‹#›</a:t>
            </a:fld>
            <a:endParaRPr lang="en-US"/>
          </a:p>
        </p:txBody>
      </p:sp>
      <p:sp>
        <p:nvSpPr>
          <p:cNvPr id="5" name="Title 1"/>
          <p:cNvSpPr>
            <a:spLocks noGrp="1"/>
          </p:cNvSpPr>
          <p:nvPr>
            <p:ph type="title"/>
          </p:nvPr>
        </p:nvSpPr>
        <p:spPr>
          <a:xfrm>
            <a:off x="363557" y="365126"/>
            <a:ext cx="8416886" cy="1325563"/>
          </a:xfrm>
        </p:spPr>
        <p:txBody>
          <a:bodyPr/>
          <a:lstStyle/>
          <a:p>
            <a:r>
              <a:rPr lang="en-US" smtClean="0"/>
              <a:t>Click to edit Master title style</a:t>
            </a:r>
            <a:endParaRPr lang="en-US" dirty="0"/>
          </a:p>
        </p:txBody>
      </p:sp>
      <p:sp>
        <p:nvSpPr>
          <p:cNvPr id="6" name="Table Placeholder 6"/>
          <p:cNvSpPr>
            <a:spLocks noGrp="1"/>
          </p:cNvSpPr>
          <p:nvPr>
            <p:ph type="tbl" sz="quarter" idx="13"/>
          </p:nvPr>
        </p:nvSpPr>
        <p:spPr>
          <a:xfrm>
            <a:off x="826265" y="1938338"/>
            <a:ext cx="7491470" cy="3492500"/>
          </a:xfrm>
        </p:spPr>
        <p:txBody>
          <a:bodyPr/>
          <a:lstStyle/>
          <a:p>
            <a:r>
              <a:rPr lang="en-US" smtClean="0"/>
              <a:t>Click icon to add table</a:t>
            </a:r>
            <a:endParaRPr lang="en-US"/>
          </a:p>
        </p:txBody>
      </p:sp>
    </p:spTree>
    <p:extLst>
      <p:ext uri="{BB962C8B-B14F-4D97-AF65-F5344CB8AC3E}">
        <p14:creationId xmlns:p14="http://schemas.microsoft.com/office/powerpoint/2010/main" val="1287306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6F410A-D505-4A1D-BB89-53F207F65DFF}" type="datetimeFigureOut">
              <a:rPr lang="en-US" smtClean="0"/>
              <a:t>5/6/2016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C2A7559-BD18-4AE0-9DA5-D707310F1566}" type="slidenum">
              <a:rPr lang="en-US" smtClean="0"/>
              <a:t>‹#›</a:t>
            </a:fld>
            <a:endParaRPr lang="en-US"/>
          </a:p>
        </p:txBody>
      </p:sp>
    </p:spTree>
    <p:extLst>
      <p:ext uri="{BB962C8B-B14F-4D97-AF65-F5344CB8AC3E}">
        <p14:creationId xmlns:p14="http://schemas.microsoft.com/office/powerpoint/2010/main" val="4228773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6F410A-D505-4A1D-BB89-53F207F65DFF}" type="datetimeFigureOut">
              <a:rPr lang="en-US" smtClean="0"/>
              <a:t>5/6/2016</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C2A7559-BD18-4AE0-9DA5-D707310F1566}" type="slidenum">
              <a:rPr lang="en-US" smtClean="0"/>
              <a:t>‹#›</a:t>
            </a:fld>
            <a:endParaRPr lang="en-US"/>
          </a:p>
        </p:txBody>
      </p:sp>
    </p:spTree>
    <p:extLst>
      <p:ext uri="{BB962C8B-B14F-4D97-AF65-F5344CB8AC3E}">
        <p14:creationId xmlns:p14="http://schemas.microsoft.com/office/powerpoint/2010/main" val="3475982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86F410A-D505-4A1D-BB89-53F207F65DFF}" type="datetimeFigureOut">
              <a:rPr lang="en-US" smtClean="0"/>
              <a:t>5/6/2016</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C2A7559-BD18-4AE0-9DA5-D707310F1566}" type="slidenum">
              <a:rPr lang="en-US" smtClean="0"/>
              <a:t>‹#›</a:t>
            </a:fld>
            <a:endParaRPr lang="en-US"/>
          </a:p>
        </p:txBody>
      </p:sp>
    </p:spTree>
    <p:extLst>
      <p:ext uri="{BB962C8B-B14F-4D97-AF65-F5344CB8AC3E}">
        <p14:creationId xmlns:p14="http://schemas.microsoft.com/office/powerpoint/2010/main" val="37144677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F410A-D505-4A1D-BB89-53F207F65DFF}" type="datetimeFigureOut">
              <a:rPr lang="en-US" smtClean="0"/>
              <a:t>5/6/2016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C2A7559-BD18-4AE0-9DA5-D707310F1566}" type="slidenum">
              <a:rPr lang="en-US" smtClean="0"/>
              <a:t>‹#›</a:t>
            </a:fld>
            <a:endParaRPr lang="en-US"/>
          </a:p>
        </p:txBody>
      </p:sp>
    </p:spTree>
    <p:extLst>
      <p:ext uri="{BB962C8B-B14F-4D97-AF65-F5344CB8AC3E}">
        <p14:creationId xmlns:p14="http://schemas.microsoft.com/office/powerpoint/2010/main" val="37424586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6F410A-D505-4A1D-BB89-53F207F65DFF}" type="datetimeFigureOut">
              <a:rPr lang="en-US" smtClean="0"/>
              <a:t>5/6/2016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C2A7559-BD18-4AE0-9DA5-D707310F1566}" type="slidenum">
              <a:rPr lang="en-US" smtClean="0"/>
              <a:t>‹#›</a:t>
            </a:fld>
            <a:endParaRPr lang="en-US"/>
          </a:p>
        </p:txBody>
      </p:sp>
    </p:spTree>
    <p:extLst>
      <p:ext uri="{BB962C8B-B14F-4D97-AF65-F5344CB8AC3E}">
        <p14:creationId xmlns:p14="http://schemas.microsoft.com/office/powerpoint/2010/main" val="1563316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6F410A-D505-4A1D-BB89-53F207F65DFF}" type="datetimeFigureOut">
              <a:rPr lang="en-US" smtClean="0"/>
              <a:t>5/6/2016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C2A7559-BD18-4AE0-9DA5-D707310F1566}" type="slidenum">
              <a:rPr lang="en-US" smtClean="0"/>
              <a:t>‹#›</a:t>
            </a:fld>
            <a:endParaRPr lang="en-US"/>
          </a:p>
        </p:txBody>
      </p:sp>
    </p:spTree>
    <p:extLst>
      <p:ext uri="{BB962C8B-B14F-4D97-AF65-F5344CB8AC3E}">
        <p14:creationId xmlns:p14="http://schemas.microsoft.com/office/powerpoint/2010/main" val="1381752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hou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1"/>
          </p:nvPr>
        </p:nvSpPr>
        <p:spPr/>
        <p:txBody>
          <a:bodyPr/>
          <a:lstStyle/>
          <a:p>
            <a:endParaRPr lang="en-US" altLang="en-US">
              <a:solidFill>
                <a:prstClr val="black">
                  <a:tint val="75000"/>
                </a:prstClr>
              </a:solidFill>
            </a:endParaRPr>
          </a:p>
        </p:txBody>
      </p:sp>
      <p:sp>
        <p:nvSpPr>
          <p:cNvPr id="5" name="Oval Callout 4"/>
          <p:cNvSpPr/>
          <p:nvPr/>
        </p:nvSpPr>
        <p:spPr>
          <a:xfrm>
            <a:off x="1680072" y="1795749"/>
            <a:ext cx="5783855" cy="3646584"/>
          </a:xfrm>
          <a:prstGeom prst="wedgeEllipseCallout">
            <a:avLst>
              <a:gd name="adj1" fmla="val -55309"/>
              <a:gd name="adj2" fmla="val 50113"/>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sp>
        <p:nvSpPr>
          <p:cNvPr id="7" name="Text Placeholder 6"/>
          <p:cNvSpPr>
            <a:spLocks noGrp="1"/>
          </p:cNvSpPr>
          <p:nvPr>
            <p:ph type="body" sz="quarter" idx="12"/>
          </p:nvPr>
        </p:nvSpPr>
        <p:spPr>
          <a:xfrm>
            <a:off x="2549490" y="2284638"/>
            <a:ext cx="4045017" cy="2668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28650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6F410A-D505-4A1D-BB89-53F207F65DFF}" type="datetimeFigureOut">
              <a:rPr lang="en-US" smtClean="0"/>
              <a:t>5/6/2016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C2A7559-BD18-4AE0-9DA5-D707310F1566}" type="slidenum">
              <a:rPr lang="en-US" smtClean="0"/>
              <a:t>‹#›</a:t>
            </a:fld>
            <a:endParaRPr lang="en-US"/>
          </a:p>
        </p:txBody>
      </p:sp>
    </p:spTree>
    <p:extLst>
      <p:ext uri="{BB962C8B-B14F-4D97-AF65-F5344CB8AC3E}">
        <p14:creationId xmlns:p14="http://schemas.microsoft.com/office/powerpoint/2010/main" val="29335599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6F410A-D505-4A1D-BB89-53F207F65DFF}" type="datetimeFigureOut">
              <a:rPr lang="en-US" smtClean="0"/>
              <a:t>5/6/2016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C2A7559-BD18-4AE0-9DA5-D707310F1566}" type="slidenum">
              <a:rPr lang="en-US" smtClean="0"/>
              <a:t>‹#›</a:t>
            </a:fld>
            <a:endParaRPr lang="en-US"/>
          </a:p>
        </p:txBody>
      </p:sp>
    </p:spTree>
    <p:extLst>
      <p:ext uri="{BB962C8B-B14F-4D97-AF65-F5344CB8AC3E}">
        <p14:creationId xmlns:p14="http://schemas.microsoft.com/office/powerpoint/2010/main" val="2180851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eferen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1"/>
          </p:nvPr>
        </p:nvSpPr>
        <p:spPr/>
        <p:txBody>
          <a:bodyPr/>
          <a:lstStyle/>
          <a:p>
            <a:endParaRPr lang="en-US" altLang="en-US">
              <a:solidFill>
                <a:prstClr val="black">
                  <a:tint val="75000"/>
                </a:prstClr>
              </a:solidFill>
            </a:endParaRPr>
          </a:p>
        </p:txBody>
      </p:sp>
      <p:sp>
        <p:nvSpPr>
          <p:cNvPr id="5" name="Content Placeholder 2"/>
          <p:cNvSpPr>
            <a:spLocks noGrp="1"/>
          </p:cNvSpPr>
          <p:nvPr>
            <p:ph idx="1"/>
          </p:nvPr>
        </p:nvSpPr>
        <p:spPr>
          <a:xfrm>
            <a:off x="327277" y="1767873"/>
            <a:ext cx="8470213" cy="290061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7"/>
          <p:cNvSpPr>
            <a:spLocks noGrp="1"/>
          </p:cNvSpPr>
          <p:nvPr>
            <p:ph type="body" sz="quarter" idx="13"/>
          </p:nvPr>
        </p:nvSpPr>
        <p:spPr>
          <a:xfrm>
            <a:off x="327259" y="4855561"/>
            <a:ext cx="8470252" cy="727075"/>
          </a:xfrm>
        </p:spPr>
        <p:txBody>
          <a:bodyPr>
            <a:normAutofit/>
          </a:bodyPr>
          <a:lstStyle>
            <a:lvl1pPr>
              <a:defRPr sz="1200">
                <a:latin typeface="+mj-lt"/>
              </a:defRPr>
            </a:lvl1pPr>
          </a:lstStyle>
          <a:p>
            <a:pPr lvl="0"/>
            <a:r>
              <a:rPr lang="en-US" smtClean="0"/>
              <a:t>Click to edit Master text styles</a:t>
            </a:r>
          </a:p>
        </p:txBody>
      </p:sp>
    </p:spTree>
    <p:extLst>
      <p:ext uri="{BB962C8B-B14F-4D97-AF65-F5344CB8AC3E}">
        <p14:creationId xmlns:p14="http://schemas.microsoft.com/office/powerpoint/2010/main" val="1068699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49857"/>
            <a:ext cx="7886700" cy="2852737"/>
          </a:xfrm>
        </p:spPr>
        <p:txBody>
          <a:bodyPr anchor="b">
            <a:scene3d>
              <a:camera prst="orthographicFront"/>
              <a:lightRig rig="threePt" dir="t"/>
            </a:scene3d>
            <a:sp3d extrusionH="57150">
              <a:bevelT h="25400" prst="softRound"/>
            </a:sp3d>
          </a:bodyPr>
          <a:lstStyle>
            <a:lvl1pPr>
              <a:defRPr sz="6000" b="1"/>
            </a:lvl1pPr>
          </a:lstStyle>
          <a:p>
            <a:r>
              <a:rPr lang="en-US" smtClean="0"/>
              <a:t>Click to edit Master title style</a:t>
            </a:r>
            <a:endParaRPr lang="en-US" dirty="0"/>
          </a:p>
        </p:txBody>
      </p:sp>
      <p:sp>
        <p:nvSpPr>
          <p:cNvPr id="3" name="Text Placeholder 2"/>
          <p:cNvSpPr>
            <a:spLocks noGrp="1"/>
          </p:cNvSpPr>
          <p:nvPr>
            <p:ph type="body" idx="1"/>
          </p:nvPr>
        </p:nvSpPr>
        <p:spPr>
          <a:xfrm>
            <a:off x="623888" y="4329582"/>
            <a:ext cx="7886700"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eaLnBrk="0" fontAlgn="base" hangingPunct="0">
              <a:spcBef>
                <a:spcPct val="0"/>
              </a:spcBef>
              <a:spcAft>
                <a:spcPct val="0"/>
              </a:spcAft>
            </a:pPr>
            <a:endParaRPr lang="en-US" altLang="en-US">
              <a:solidFill>
                <a:prstClr val="black"/>
              </a:solidFill>
              <a:latin typeface="Times New Roman" pitchFamily="1" charset="0"/>
            </a:endParaRPr>
          </a:p>
        </p:txBody>
      </p:sp>
      <p:sp>
        <p:nvSpPr>
          <p:cNvPr id="6" name="Slide Number Placeholder 5"/>
          <p:cNvSpPr>
            <a:spLocks noGrp="1"/>
          </p:cNvSpPr>
          <p:nvPr>
            <p:ph type="sldNum" sz="quarter" idx="12"/>
          </p:nvPr>
        </p:nvSpPr>
        <p:spPr/>
        <p:txBody>
          <a:bodyPr/>
          <a:lstStyle/>
          <a:p>
            <a:endParaRPr lang="en-US" altLang="en-US">
              <a:solidFill>
                <a:prstClr val="black">
                  <a:tint val="75000"/>
                </a:prstClr>
              </a:solidFill>
            </a:endParaRPr>
          </a:p>
        </p:txBody>
      </p:sp>
    </p:spTree>
    <p:extLst>
      <p:ext uri="{BB962C8B-B14F-4D97-AF65-F5344CB8AC3E}">
        <p14:creationId xmlns:p14="http://schemas.microsoft.com/office/powerpoint/2010/main" val="182692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1"/>
          </p:nvPr>
        </p:nvSpPr>
        <p:spPr/>
        <p:txBody>
          <a:bodyPr/>
          <a:lstStyle/>
          <a:p>
            <a:endParaRPr lang="en-US" altLang="en-US">
              <a:solidFill>
                <a:prstClr val="black">
                  <a:tint val="75000"/>
                </a:prstClr>
              </a:solidFill>
            </a:endParaRPr>
          </a:p>
        </p:txBody>
      </p:sp>
      <p:sp>
        <p:nvSpPr>
          <p:cNvPr id="5" name="Title 1"/>
          <p:cNvSpPr>
            <a:spLocks noGrp="1"/>
          </p:cNvSpPr>
          <p:nvPr>
            <p:ph type="title"/>
          </p:nvPr>
        </p:nvSpPr>
        <p:spPr>
          <a:xfrm>
            <a:off x="363557" y="365126"/>
            <a:ext cx="8416886" cy="1325563"/>
          </a:xfrm>
        </p:spPr>
        <p:txBody>
          <a:bodyPr/>
          <a:lstStyle/>
          <a:p>
            <a:r>
              <a:rPr lang="en-US" smtClean="0"/>
              <a:t>Click to edit Master title style</a:t>
            </a:r>
            <a:endParaRPr lang="en-US" dirty="0"/>
          </a:p>
        </p:txBody>
      </p:sp>
      <p:sp>
        <p:nvSpPr>
          <p:cNvPr id="6" name="Table Placeholder 6"/>
          <p:cNvSpPr>
            <a:spLocks noGrp="1"/>
          </p:cNvSpPr>
          <p:nvPr>
            <p:ph type="tbl" sz="quarter" idx="13"/>
          </p:nvPr>
        </p:nvSpPr>
        <p:spPr>
          <a:xfrm>
            <a:off x="826265" y="1938338"/>
            <a:ext cx="7491470" cy="3492500"/>
          </a:xfrm>
        </p:spPr>
        <p:txBody>
          <a:bodyPr/>
          <a:lstStyle/>
          <a:p>
            <a:r>
              <a:rPr lang="en-US" smtClean="0"/>
              <a:t>Click icon to add table</a:t>
            </a:r>
            <a:endParaRPr lang="en-US"/>
          </a:p>
        </p:txBody>
      </p:sp>
    </p:spTree>
    <p:extLst>
      <p:ext uri="{BB962C8B-B14F-4D97-AF65-F5344CB8AC3E}">
        <p14:creationId xmlns:p14="http://schemas.microsoft.com/office/powerpoint/2010/main" val="2882354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eaLnBrk="0" fontAlgn="base" hangingPunct="0">
              <a:spcBef>
                <a:spcPct val="0"/>
              </a:spcBef>
              <a:spcAft>
                <a:spcPct val="0"/>
              </a:spcAft>
            </a:pPr>
            <a:endParaRPr lang="en-US" altLang="en-US">
              <a:solidFill>
                <a:prstClr val="black"/>
              </a:solidFill>
              <a:latin typeface="Times New Roman" pitchFamily="1" charset="0"/>
            </a:endParaRPr>
          </a:p>
        </p:txBody>
      </p:sp>
      <p:sp>
        <p:nvSpPr>
          <p:cNvPr id="7" name="Slide Number Placeholder 6"/>
          <p:cNvSpPr>
            <a:spLocks noGrp="1"/>
          </p:cNvSpPr>
          <p:nvPr>
            <p:ph type="sldNum" sz="quarter" idx="12"/>
          </p:nvPr>
        </p:nvSpPr>
        <p:spPr/>
        <p:txBody>
          <a:bodyPr/>
          <a:lstStyle/>
          <a:p>
            <a:endParaRPr lang="en-US" altLang="en-US">
              <a:solidFill>
                <a:prstClr val="black">
                  <a:tint val="75000"/>
                </a:prstClr>
              </a:solidFill>
            </a:endParaRPr>
          </a:p>
        </p:txBody>
      </p:sp>
    </p:spTree>
    <p:extLst>
      <p:ext uri="{BB962C8B-B14F-4D97-AF65-F5344CB8AC3E}">
        <p14:creationId xmlns:p14="http://schemas.microsoft.com/office/powerpoint/2010/main" val="1595429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pPr eaLnBrk="0" fontAlgn="base" hangingPunct="0">
              <a:spcBef>
                <a:spcPct val="0"/>
              </a:spcBef>
              <a:spcAft>
                <a:spcPct val="0"/>
              </a:spcAft>
            </a:pPr>
            <a:endParaRPr lang="en-US" altLang="en-US">
              <a:solidFill>
                <a:prstClr val="black"/>
              </a:solidFill>
              <a:latin typeface="Times New Roman" pitchFamily="1" charset="0"/>
            </a:endParaRPr>
          </a:p>
        </p:txBody>
      </p:sp>
      <p:sp>
        <p:nvSpPr>
          <p:cNvPr id="9" name="Slide Number Placeholder 8"/>
          <p:cNvSpPr>
            <a:spLocks noGrp="1"/>
          </p:cNvSpPr>
          <p:nvPr>
            <p:ph type="sldNum" sz="quarter" idx="12"/>
          </p:nvPr>
        </p:nvSpPr>
        <p:spPr/>
        <p:txBody>
          <a:bodyPr/>
          <a:lstStyle/>
          <a:p>
            <a:endParaRPr lang="en-US" altLang="en-US">
              <a:solidFill>
                <a:prstClr val="black">
                  <a:tint val="75000"/>
                </a:prstClr>
              </a:solidFill>
            </a:endParaRPr>
          </a:p>
        </p:txBody>
      </p:sp>
    </p:spTree>
    <p:extLst>
      <p:ext uri="{BB962C8B-B14F-4D97-AF65-F5344CB8AC3E}">
        <p14:creationId xmlns:p14="http://schemas.microsoft.com/office/powerpoint/2010/main" val="432171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eaLnBrk="0" fontAlgn="base" hangingPunct="0">
              <a:spcBef>
                <a:spcPct val="0"/>
              </a:spcBef>
              <a:spcAft>
                <a:spcPct val="0"/>
              </a:spcAft>
            </a:pPr>
            <a:endParaRPr lang="en-US" altLang="en-US">
              <a:solidFill>
                <a:prstClr val="black"/>
              </a:solidFill>
              <a:latin typeface="Times New Roman" pitchFamily="1" charset="0"/>
            </a:endParaRPr>
          </a:p>
        </p:txBody>
      </p:sp>
      <p:sp>
        <p:nvSpPr>
          <p:cNvPr id="5" name="Slide Number Placeholder 4"/>
          <p:cNvSpPr>
            <a:spLocks noGrp="1"/>
          </p:cNvSpPr>
          <p:nvPr>
            <p:ph type="sldNum" sz="quarter" idx="12"/>
          </p:nvPr>
        </p:nvSpPr>
        <p:spPr/>
        <p:txBody>
          <a:bodyPr/>
          <a:lstStyle/>
          <a:p>
            <a:endParaRPr lang="en-US" altLang="en-US">
              <a:solidFill>
                <a:prstClr val="black">
                  <a:tint val="75000"/>
                </a:prstClr>
              </a:solidFill>
            </a:endParaRPr>
          </a:p>
        </p:txBody>
      </p:sp>
    </p:spTree>
    <p:extLst>
      <p:ext uri="{BB962C8B-B14F-4D97-AF65-F5344CB8AC3E}">
        <p14:creationId xmlns:p14="http://schemas.microsoft.com/office/powerpoint/2010/main" val="2152373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7" name="Rectangle 6"/>
          <p:cNvSpPr/>
          <p:nvPr/>
        </p:nvSpPr>
        <p:spPr>
          <a:xfrm>
            <a:off x="189446" y="187546"/>
            <a:ext cx="8765107" cy="6521726"/>
          </a:xfrm>
          <a:prstGeom prst="rect">
            <a:avLst/>
          </a:prstGeom>
          <a:solidFill>
            <a:schemeClr val="accent3">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pic>
        <p:nvPicPr>
          <p:cNvPr id="9" name="Picture 2" descr="Justice, Law, Person, Rules, Symbol, Sculpture"/>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57102" y="5736656"/>
            <a:ext cx="1114494" cy="9664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327259" y="365126"/>
            <a:ext cx="8470232"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27259" y="1825625"/>
            <a:ext cx="8470232"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487337" y="62605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ltLang="en-US">
              <a:solidFill>
                <a:prstClr val="black">
                  <a:tint val="75000"/>
                </a:prstClr>
              </a:solidFill>
              <a:latin typeface="Times New Roman" pitchFamily="1" charset="0"/>
            </a:endParaRPr>
          </a:p>
        </p:txBody>
      </p:sp>
      <p:sp>
        <p:nvSpPr>
          <p:cNvPr id="6" name="Slide Number Placeholder 5"/>
          <p:cNvSpPr>
            <a:spLocks noGrp="1"/>
          </p:cNvSpPr>
          <p:nvPr>
            <p:ph type="sldNum" sz="quarter" idx="4"/>
          </p:nvPr>
        </p:nvSpPr>
        <p:spPr>
          <a:xfrm>
            <a:off x="6740091" y="625127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endParaRPr lang="en-US" altLang="en-US">
              <a:solidFill>
                <a:prstClr val="black">
                  <a:tint val="75000"/>
                </a:prstClr>
              </a:solidFill>
              <a:latin typeface="Times New Roman" pitchFamily="1" charset="0"/>
            </a:endParaRPr>
          </a:p>
        </p:txBody>
      </p:sp>
      <p:sp>
        <p:nvSpPr>
          <p:cNvPr id="8" name="TextBox 7"/>
          <p:cNvSpPr txBox="1"/>
          <p:nvPr/>
        </p:nvSpPr>
        <p:spPr>
          <a:xfrm>
            <a:off x="759659" y="6247072"/>
            <a:ext cx="3246184" cy="369332"/>
          </a:xfrm>
          <a:prstGeom prst="rect">
            <a:avLst/>
          </a:prstGeom>
          <a:noFill/>
        </p:spPr>
        <p:txBody>
          <a:bodyPr wrap="square" rtlCol="0">
            <a:spAutoFit/>
          </a:bodyPr>
          <a:lstStyle/>
          <a:p>
            <a:pPr eaLnBrk="0" fontAlgn="base" hangingPunct="0">
              <a:spcBef>
                <a:spcPct val="0"/>
              </a:spcBef>
              <a:spcAft>
                <a:spcPct val="0"/>
              </a:spcAft>
            </a:pPr>
            <a:r>
              <a:rPr lang="en-US" b="1" dirty="0" smtClean="0">
                <a:solidFill>
                  <a:srgbClr val="4472C4">
                    <a:lumMod val="75000"/>
                  </a:srgbClr>
                </a:solidFill>
              </a:rPr>
              <a:t>Pauls</a:t>
            </a:r>
            <a:r>
              <a:rPr lang="en-US" b="1" dirty="0" smtClean="0">
                <a:solidFill>
                  <a:srgbClr val="CC3300"/>
                </a:solidFill>
              </a:rPr>
              <a:t>Justice</a:t>
            </a:r>
            <a:r>
              <a:rPr lang="en-US" b="1" dirty="0" smtClean="0">
                <a:solidFill>
                  <a:srgbClr val="4472C4">
                    <a:lumMod val="75000"/>
                  </a:srgbClr>
                </a:solidFill>
              </a:rPr>
              <a:t>Page</a:t>
            </a:r>
            <a:r>
              <a:rPr lang="en-US" b="1" dirty="0" smtClean="0">
                <a:ln w="3175">
                  <a:solidFill>
                    <a:prstClr val="black"/>
                  </a:solidFill>
                </a:ln>
                <a:solidFill>
                  <a:prstClr val="white"/>
                </a:solidFill>
              </a:rPr>
              <a:t>.com</a:t>
            </a:r>
            <a:endParaRPr lang="en-US" b="1" dirty="0">
              <a:ln w="3175">
                <a:solidFill>
                  <a:prstClr val="black"/>
                </a:solidFill>
              </a:ln>
              <a:solidFill>
                <a:prstClr val="white"/>
              </a:solidFill>
            </a:endParaRPr>
          </a:p>
        </p:txBody>
      </p:sp>
    </p:spTree>
    <p:extLst>
      <p:ext uri="{BB962C8B-B14F-4D97-AF65-F5344CB8AC3E}">
        <p14:creationId xmlns:p14="http://schemas.microsoft.com/office/powerpoint/2010/main" val="3922876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5400" kern="1200">
          <a:solidFill>
            <a:schemeClr val="accent5">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5">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7" name="Rectangle 6"/>
          <p:cNvSpPr/>
          <p:nvPr/>
        </p:nvSpPr>
        <p:spPr>
          <a:xfrm>
            <a:off x="189446" y="187546"/>
            <a:ext cx="8765107" cy="6521726"/>
          </a:xfrm>
          <a:prstGeom prst="rect">
            <a:avLst/>
          </a:prstGeom>
          <a:solidFill>
            <a:schemeClr val="accent3">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Justice, Law, Person, Rules, Symbol, Sculptur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7102" y="5736656"/>
            <a:ext cx="1114494" cy="9664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327259" y="365126"/>
            <a:ext cx="8470232"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27259" y="1825625"/>
            <a:ext cx="8470232"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487337" y="62605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F410A-D505-4A1D-BB89-53F207F65DFF}" type="datetimeFigureOut">
              <a:rPr lang="en-US" smtClean="0"/>
              <a:t>5/6/2016</a:t>
            </a:fld>
            <a:endParaRPr lang="en-US"/>
          </a:p>
        </p:txBody>
      </p:sp>
      <p:sp>
        <p:nvSpPr>
          <p:cNvPr id="6" name="Slide Number Placeholder 5"/>
          <p:cNvSpPr>
            <a:spLocks noGrp="1"/>
          </p:cNvSpPr>
          <p:nvPr>
            <p:ph type="sldNum" sz="quarter" idx="4"/>
          </p:nvPr>
        </p:nvSpPr>
        <p:spPr>
          <a:xfrm>
            <a:off x="6740091" y="625127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A7559-BD18-4AE0-9DA5-D707310F1566}" type="slidenum">
              <a:rPr lang="en-US" smtClean="0"/>
              <a:t>‹#›</a:t>
            </a:fld>
            <a:endParaRPr lang="en-US"/>
          </a:p>
        </p:txBody>
      </p:sp>
      <p:sp>
        <p:nvSpPr>
          <p:cNvPr id="8" name="TextBox 7"/>
          <p:cNvSpPr txBox="1"/>
          <p:nvPr/>
        </p:nvSpPr>
        <p:spPr>
          <a:xfrm>
            <a:off x="759659" y="6247072"/>
            <a:ext cx="3246184" cy="369332"/>
          </a:xfrm>
          <a:prstGeom prst="rect">
            <a:avLst/>
          </a:prstGeom>
          <a:noFill/>
        </p:spPr>
        <p:txBody>
          <a:bodyPr wrap="square" rtlCol="0">
            <a:spAutoFit/>
          </a:bodyPr>
          <a:lstStyle/>
          <a:p>
            <a:r>
              <a:rPr lang="en-US" sz="1800" b="1" dirty="0" smtClean="0">
                <a:solidFill>
                  <a:schemeClr val="accent5">
                    <a:lumMod val="75000"/>
                  </a:schemeClr>
                </a:solidFill>
                <a:latin typeface="+mn-lt"/>
              </a:rPr>
              <a:t>Pauls</a:t>
            </a:r>
            <a:r>
              <a:rPr lang="en-US" sz="1800" b="1" dirty="0" smtClean="0">
                <a:solidFill>
                  <a:srgbClr val="CC3300"/>
                </a:solidFill>
                <a:latin typeface="+mn-lt"/>
              </a:rPr>
              <a:t>Justice</a:t>
            </a:r>
            <a:r>
              <a:rPr lang="en-US" sz="1800" b="1" dirty="0" smtClean="0">
                <a:solidFill>
                  <a:schemeClr val="accent5">
                    <a:lumMod val="75000"/>
                  </a:schemeClr>
                </a:solidFill>
                <a:latin typeface="+mn-lt"/>
              </a:rPr>
              <a:t>Page</a:t>
            </a:r>
            <a:r>
              <a:rPr lang="en-US" sz="1800" b="1" dirty="0" smtClean="0">
                <a:ln w="3175">
                  <a:solidFill>
                    <a:schemeClr val="tx1"/>
                  </a:solidFill>
                </a:ln>
                <a:solidFill>
                  <a:schemeClr val="bg1"/>
                </a:solidFill>
                <a:latin typeface="+mn-lt"/>
              </a:rPr>
              <a:t>.com</a:t>
            </a:r>
            <a:endParaRPr lang="en-US" sz="1800" b="1" dirty="0">
              <a:ln w="3175">
                <a:solidFill>
                  <a:schemeClr val="tx1"/>
                </a:solidFill>
              </a:ln>
              <a:solidFill>
                <a:schemeClr val="bg1"/>
              </a:solidFill>
              <a:latin typeface="+mn-lt"/>
            </a:endParaRPr>
          </a:p>
        </p:txBody>
      </p:sp>
    </p:spTree>
    <p:extLst>
      <p:ext uri="{BB962C8B-B14F-4D97-AF65-F5344CB8AC3E}">
        <p14:creationId xmlns:p14="http://schemas.microsoft.com/office/powerpoint/2010/main" val="182880272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ctr" defTabSz="914400" rtl="0" eaLnBrk="1" latinLnBrk="0" hangingPunct="1">
        <a:lnSpc>
          <a:spcPct val="90000"/>
        </a:lnSpc>
        <a:spcBef>
          <a:spcPct val="0"/>
        </a:spcBef>
        <a:buNone/>
        <a:defRPr sz="5400" kern="1200">
          <a:solidFill>
            <a:schemeClr val="accent5">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5">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hyperlink" Target="https://www.washingtonpost.com/news/wonk/wp/2014/12/02/you-will-not-be-arrested-for-using-drugs-what-a-sane-drug-policy-looks-like/"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hyperlink" Target="http://democracyjournal.org/magazine/28/smart-on-crim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hyperlink" Target="http://occuprint.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9.xml"/><Relationship Id="rId4" Type="http://schemas.openxmlformats.org/officeDocument/2006/relationships/hyperlink" Target="http://www.cjcj.org/uploads/cjcj/documents/leighton_model_prisons_final_formatted.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hyperlink" Target="http://paulsjusticepage.com/paul/pauls-cv.ht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hyperlink" Target="http://www.paulsjusticeblog.com/2014/06/we_need_a_postwarehouse_prison.php" TargetMode="External"/><Relationship Id="rId4" Type="http://schemas.openxmlformats.org/officeDocument/2006/relationships/hyperlink" Target="http://www.paulsjusticeblog.com/2013/04/the_problems_with_private_prisons.ph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hyperlink" Target="http://www.prisonstudies.org/country/cuba" TargetMode="External"/><Relationship Id="rId13" Type="http://schemas.openxmlformats.org/officeDocument/2006/relationships/hyperlink" Target="http://www.prisonstudies.org/country/russian-federation" TargetMode="External"/><Relationship Id="rId3" Type="http://schemas.openxmlformats.org/officeDocument/2006/relationships/hyperlink" Target="http://www.prisonstudies.org/country/seychelles" TargetMode="External"/><Relationship Id="rId7" Type="http://schemas.openxmlformats.org/officeDocument/2006/relationships/hyperlink" Target="http://www.prisonstudies.org/country/virgin-islands-usa" TargetMode="External"/><Relationship Id="rId12" Type="http://schemas.openxmlformats.org/officeDocument/2006/relationships/hyperlink" Target="http://www.prisonstudies.org/country/belize"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hyperlink" Target="http://www.prisonstudies.org/country/turkmenistan" TargetMode="External"/><Relationship Id="rId11" Type="http://schemas.openxmlformats.org/officeDocument/2006/relationships/hyperlink" Target="http://www.prisonstudies.org/country/thailand" TargetMode="External"/><Relationship Id="rId5" Type="http://schemas.openxmlformats.org/officeDocument/2006/relationships/hyperlink" Target="http://www.prisonstudies.org/country/st-kitts-and-nevis" TargetMode="External"/><Relationship Id="rId15" Type="http://schemas.openxmlformats.org/officeDocument/2006/relationships/image" Target="../media/image8.png"/><Relationship Id="rId10" Type="http://schemas.openxmlformats.org/officeDocument/2006/relationships/hyperlink" Target="http://www.prisonstudies.org/country/guam-usa" TargetMode="External"/><Relationship Id="rId4" Type="http://schemas.openxmlformats.org/officeDocument/2006/relationships/hyperlink" Target="http://www.prisonstudies.org/country/united-states-america" TargetMode="External"/><Relationship Id="rId9" Type="http://schemas.openxmlformats.org/officeDocument/2006/relationships/hyperlink" Target="http://www.prisonstudies.org/country/el-salvador" TargetMode="External"/><Relationship Id="rId14" Type="http://schemas.openxmlformats.org/officeDocument/2006/relationships/hyperlink" Target="http://www.prisonstudies.org/country/rwanda"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Microsoft_Excel_97-2003_Worksheet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2387600"/>
          </a:xfrm>
        </p:spPr>
        <p:txBody>
          <a:bodyPr>
            <a:normAutofit fontScale="90000"/>
          </a:bodyPr>
          <a:lstStyle/>
          <a:p>
            <a:r>
              <a:rPr lang="en-US" dirty="0" smtClean="0"/>
              <a:t>Crime and Mass </a:t>
            </a:r>
            <a:r>
              <a:rPr lang="en-US" dirty="0"/>
              <a:t>I</a:t>
            </a:r>
            <a:r>
              <a:rPr lang="en-US" dirty="0" smtClean="0"/>
              <a:t>ncarceration</a:t>
            </a:r>
            <a:r>
              <a:rPr lang="en-US" dirty="0"/>
              <a:t>: Reform or a ‘new normal’?</a:t>
            </a:r>
          </a:p>
        </p:txBody>
      </p:sp>
      <p:sp>
        <p:nvSpPr>
          <p:cNvPr id="3" name="Subtitle 2"/>
          <p:cNvSpPr>
            <a:spLocks noGrp="1"/>
          </p:cNvSpPr>
          <p:nvPr>
            <p:ph type="subTitle" idx="1"/>
          </p:nvPr>
        </p:nvSpPr>
        <p:spPr/>
        <p:txBody>
          <a:bodyPr>
            <a:normAutofit fontScale="92500" lnSpcReduction="20000"/>
          </a:bodyPr>
          <a:lstStyle/>
          <a:p>
            <a:r>
              <a:rPr lang="en-US" dirty="0" smtClean="0"/>
              <a:t>Dr. </a:t>
            </a:r>
            <a:r>
              <a:rPr lang="en-US" dirty="0"/>
              <a:t>P</a:t>
            </a:r>
            <a:r>
              <a:rPr lang="en-US" dirty="0" smtClean="0"/>
              <a:t>aul Leighton</a:t>
            </a:r>
          </a:p>
          <a:p>
            <a:r>
              <a:rPr lang="en-US" dirty="0" smtClean="0"/>
              <a:t>Eastern Michigan University</a:t>
            </a:r>
          </a:p>
          <a:p>
            <a:r>
              <a:rPr lang="en-US" dirty="0" err="1" smtClean="0"/>
              <a:t>Osher</a:t>
            </a:r>
            <a:r>
              <a:rPr lang="en-US" dirty="0" smtClean="0"/>
              <a:t> Lifelong Learning Institute lecture, January 21, 2016</a:t>
            </a:r>
            <a:endParaRPr lang="en-US" dirty="0"/>
          </a:p>
        </p:txBody>
      </p:sp>
    </p:spTree>
    <p:extLst>
      <p:ext uri="{BB962C8B-B14F-4D97-AF65-F5344CB8AC3E}">
        <p14:creationId xmlns:p14="http://schemas.microsoft.com/office/powerpoint/2010/main" val="611543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259" y="365127"/>
            <a:ext cx="8470232" cy="930274"/>
          </a:xfrm>
        </p:spPr>
        <p:txBody>
          <a:bodyPr/>
          <a:lstStyle/>
          <a:p>
            <a:r>
              <a:rPr lang="en-US" dirty="0" smtClean="0"/>
              <a:t>Prison can prevent crime…</a:t>
            </a:r>
            <a:endParaRPr lang="en-US" dirty="0"/>
          </a:p>
        </p:txBody>
      </p:sp>
      <p:sp>
        <p:nvSpPr>
          <p:cNvPr id="3" name="Content Placeholder 2"/>
          <p:cNvSpPr>
            <a:spLocks noGrp="1"/>
          </p:cNvSpPr>
          <p:nvPr>
            <p:ph idx="1"/>
          </p:nvPr>
        </p:nvSpPr>
        <p:spPr>
          <a:xfrm>
            <a:off x="327259" y="1371600"/>
            <a:ext cx="8470232" cy="5105400"/>
          </a:xfrm>
        </p:spPr>
        <p:txBody>
          <a:bodyPr>
            <a:normAutofit lnSpcReduction="10000"/>
          </a:bodyPr>
          <a:lstStyle/>
          <a:p>
            <a:r>
              <a:rPr lang="en-US" dirty="0" smtClean="0"/>
              <a:t>Incapacitation – person in prison not committing crime in the community</a:t>
            </a:r>
          </a:p>
          <a:p>
            <a:pPr marL="0" indent="0" algn="ctr">
              <a:buNone/>
            </a:pPr>
            <a:r>
              <a:rPr lang="en-US" i="1" dirty="0" smtClean="0"/>
              <a:t>BUT</a:t>
            </a:r>
            <a:r>
              <a:rPr lang="en-US" dirty="0" smtClean="0"/>
              <a:t> </a:t>
            </a:r>
          </a:p>
          <a:p>
            <a:r>
              <a:rPr lang="en-US" dirty="0" smtClean="0"/>
              <a:t>People age out of crime, so longer sentences do not necessarily mean more crime prevention</a:t>
            </a:r>
          </a:p>
          <a:p>
            <a:r>
              <a:rPr lang="en-US" dirty="0" smtClean="0"/>
              <a:t>Small group commits large amount of crime; increasing incarceration gets increasingly less criminal citizens</a:t>
            </a:r>
            <a:endParaRPr lang="en-US" dirty="0"/>
          </a:p>
          <a:p>
            <a:endParaRPr lang="en-US" dirty="0" smtClean="0"/>
          </a:p>
          <a:p>
            <a:pPr marL="0" indent="0" algn="ctr">
              <a:buNone/>
            </a:pPr>
            <a:r>
              <a:rPr lang="en-US" dirty="0" smtClean="0"/>
              <a:t>“Serious, repeat criminals”</a:t>
            </a:r>
          </a:p>
          <a:p>
            <a:pPr marL="0" indent="0" algn="ctr">
              <a:buNone/>
            </a:pPr>
            <a:r>
              <a:rPr lang="en-US" dirty="0" smtClean="0"/>
              <a:t>Then</a:t>
            </a:r>
          </a:p>
          <a:p>
            <a:pPr marL="0" indent="0" algn="ctr">
              <a:buNone/>
            </a:pPr>
            <a:r>
              <a:rPr lang="en-US" dirty="0" smtClean="0"/>
              <a:t>“serious </a:t>
            </a:r>
            <a:r>
              <a:rPr lang="en-US" i="1" dirty="0" smtClean="0"/>
              <a:t>and</a:t>
            </a:r>
            <a:r>
              <a:rPr lang="en-US" dirty="0" smtClean="0"/>
              <a:t> repeat criminals”</a:t>
            </a:r>
          </a:p>
        </p:txBody>
      </p:sp>
    </p:spTree>
    <p:extLst>
      <p:ext uri="{BB962C8B-B14F-4D97-AF65-F5344CB8AC3E}">
        <p14:creationId xmlns:p14="http://schemas.microsoft.com/office/powerpoint/2010/main" val="2402718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259" y="365127"/>
            <a:ext cx="8470232" cy="854073"/>
          </a:xfrm>
        </p:spPr>
        <p:txBody>
          <a:bodyPr/>
          <a:lstStyle/>
          <a:p>
            <a:r>
              <a:rPr lang="en-US" dirty="0" smtClean="0"/>
              <a:t>Prison can prevent crime…</a:t>
            </a:r>
            <a:endParaRPr lang="en-US" dirty="0"/>
          </a:p>
        </p:txBody>
      </p:sp>
      <p:sp>
        <p:nvSpPr>
          <p:cNvPr id="3" name="Content Placeholder 2"/>
          <p:cNvSpPr>
            <a:spLocks noGrp="1"/>
          </p:cNvSpPr>
          <p:nvPr>
            <p:ph idx="1"/>
          </p:nvPr>
        </p:nvSpPr>
        <p:spPr>
          <a:xfrm>
            <a:off x="304800" y="1219200"/>
            <a:ext cx="8470232" cy="5257800"/>
          </a:xfrm>
        </p:spPr>
        <p:txBody>
          <a:bodyPr>
            <a:normAutofit lnSpcReduction="10000"/>
          </a:bodyPr>
          <a:lstStyle/>
          <a:p>
            <a:pPr marL="0" indent="0">
              <a:buNone/>
            </a:pPr>
            <a:endParaRPr lang="en-US" dirty="0" smtClean="0"/>
          </a:p>
          <a:p>
            <a:r>
              <a:rPr lang="en-US" dirty="0" smtClean="0"/>
              <a:t>Deterrence – “scare straight” sentenced individual or make them an example to others </a:t>
            </a:r>
          </a:p>
          <a:p>
            <a:pPr marL="0" indent="0" algn="ctr">
              <a:buNone/>
            </a:pPr>
            <a:r>
              <a:rPr lang="en-US" i="1" dirty="0" smtClean="0"/>
              <a:t>BUT</a:t>
            </a:r>
            <a:endParaRPr lang="en-US" i="1" dirty="0"/>
          </a:p>
          <a:p>
            <a:r>
              <a:rPr lang="en-US" dirty="0" smtClean="0"/>
              <a:t>A National </a:t>
            </a:r>
            <a:r>
              <a:rPr lang="en-US" dirty="0"/>
              <a:t>Academy of Sciences panel examining incarceration noted that three earlier National Academy of Science </a:t>
            </a:r>
            <a:r>
              <a:rPr lang="en-US" dirty="0" smtClean="0"/>
              <a:t>panels </a:t>
            </a:r>
            <a:r>
              <a:rPr lang="en-US" dirty="0"/>
              <a:t>found there was a lack of evidence to support the assumption that harsher punishments deter crime. “Despite those nearly unanimous findings, during the 1970s, 1980s,  </a:t>
            </a:r>
            <a:r>
              <a:rPr lang="en-US" dirty="0" smtClean="0"/>
              <a:t>          and </a:t>
            </a:r>
            <a:r>
              <a:rPr lang="en-US" dirty="0"/>
              <a:t>1990s the U.S. Congress and every state </a:t>
            </a:r>
            <a:r>
              <a:rPr lang="en-US" dirty="0" smtClean="0"/>
              <a:t>      enacted </a:t>
            </a:r>
            <a:r>
              <a:rPr lang="en-US" dirty="0"/>
              <a:t>laws calling for mandatory minimum </a:t>
            </a:r>
            <a:r>
              <a:rPr lang="en-US" dirty="0" smtClean="0"/>
              <a:t>	sentences.” (p 90)</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2259" y="4801470"/>
            <a:ext cx="1400741" cy="1804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7653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259" y="365127"/>
            <a:ext cx="8470232" cy="930273"/>
          </a:xfrm>
        </p:spPr>
        <p:txBody>
          <a:bodyPr/>
          <a:lstStyle/>
          <a:p>
            <a:r>
              <a:rPr lang="en-US" dirty="0" smtClean="0"/>
              <a:t>Prison can cause crime…</a:t>
            </a:r>
            <a:endParaRPr lang="en-US" dirty="0"/>
          </a:p>
        </p:txBody>
      </p:sp>
      <p:sp>
        <p:nvSpPr>
          <p:cNvPr id="3" name="Content Placeholder 2"/>
          <p:cNvSpPr>
            <a:spLocks noGrp="1"/>
          </p:cNvSpPr>
          <p:nvPr>
            <p:ph idx="1"/>
          </p:nvPr>
        </p:nvSpPr>
        <p:spPr>
          <a:xfrm>
            <a:off x="533400" y="1295400"/>
            <a:ext cx="8229600" cy="4805363"/>
          </a:xfrm>
        </p:spPr>
        <p:txBody>
          <a:bodyPr>
            <a:normAutofit/>
          </a:bodyPr>
          <a:lstStyle/>
          <a:p>
            <a:r>
              <a:rPr lang="en-US" sz="3200" dirty="0" smtClean="0"/>
              <a:t>Make person worse off: mental and physical health, reduced opportunities because of criminal record, stigma</a:t>
            </a:r>
          </a:p>
          <a:p>
            <a:pPr lvl="1"/>
            <a:r>
              <a:rPr lang="en-US" sz="3200" dirty="0" smtClean="0"/>
              <a:t>“warehouse prison” not “rehabilitation center”</a:t>
            </a:r>
          </a:p>
          <a:p>
            <a:r>
              <a:rPr lang="en-US" sz="3200" dirty="0" smtClean="0"/>
              <a:t>Children more likely to become delinquent</a:t>
            </a:r>
          </a:p>
          <a:p>
            <a:r>
              <a:rPr lang="en-US" sz="3200" dirty="0" smtClean="0"/>
              <a:t>Reduces stable family formation</a:t>
            </a:r>
          </a:p>
          <a:p>
            <a:r>
              <a:rPr lang="en-US" sz="3200" dirty="0" smtClean="0"/>
              <a:t>Creates social disorganization that erodes informal social control</a:t>
            </a:r>
            <a:endParaRPr lang="en-US" sz="3200" dirty="0"/>
          </a:p>
        </p:txBody>
      </p:sp>
    </p:spTree>
    <p:extLst>
      <p:ext uri="{BB962C8B-B14F-4D97-AF65-F5344CB8AC3E}">
        <p14:creationId xmlns:p14="http://schemas.microsoft.com/office/powerpoint/2010/main" val="1015576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259" y="457200"/>
            <a:ext cx="8470232" cy="5719763"/>
          </a:xfrm>
        </p:spPr>
        <p:txBody>
          <a:bodyPr>
            <a:normAutofit fontScale="92500" lnSpcReduction="20000"/>
          </a:bodyPr>
          <a:lstStyle/>
          <a:p>
            <a:r>
              <a:rPr lang="en-US" sz="3200" dirty="0" smtClean="0"/>
              <a:t>“</a:t>
            </a:r>
            <a:r>
              <a:rPr lang="en-US" sz="3200" dirty="0"/>
              <a:t>The crucial issue is not whether some negative effects [from incarceration] occur in communities; they most certainly do. Rather it is whether those effects overwhelm the crime reducing mechanisms of prison, deterrence and </a:t>
            </a:r>
            <a:r>
              <a:rPr lang="en-US" sz="3200" dirty="0" smtClean="0"/>
              <a:t>incarceration, </a:t>
            </a:r>
            <a:r>
              <a:rPr lang="en-US" sz="3200" dirty="0"/>
              <a:t>which also most certainly occur</a:t>
            </a:r>
            <a:r>
              <a:rPr lang="en-US" sz="3200" dirty="0" smtClean="0"/>
              <a:t>.”</a:t>
            </a:r>
          </a:p>
          <a:p>
            <a:pPr marL="0" indent="0" algn="ctr">
              <a:buNone/>
            </a:pPr>
            <a:r>
              <a:rPr lang="en-US" sz="1400" dirty="0" err="1" smtClean="0"/>
              <a:t>Useem</a:t>
            </a:r>
            <a:r>
              <a:rPr lang="en-US" sz="1400" dirty="0" smtClean="0"/>
              <a:t> </a:t>
            </a:r>
            <a:r>
              <a:rPr lang="en-US" sz="1400" dirty="0"/>
              <a:t>and </a:t>
            </a:r>
            <a:r>
              <a:rPr lang="en-US" sz="1400" dirty="0" err="1" smtClean="0"/>
              <a:t>Piehl</a:t>
            </a:r>
            <a:r>
              <a:rPr lang="en-US" sz="1400" dirty="0"/>
              <a:t>. 2008. </a:t>
            </a:r>
            <a:r>
              <a:rPr lang="en-US" sz="1400" i="1" dirty="0"/>
              <a:t>Prison State: The Challenge of Mass Incarceration</a:t>
            </a:r>
            <a:r>
              <a:rPr lang="en-US" sz="1400" dirty="0"/>
              <a:t>. </a:t>
            </a:r>
            <a:r>
              <a:rPr lang="en-US" sz="1400" dirty="0" smtClean="0"/>
              <a:t>Cambridge </a:t>
            </a:r>
            <a:r>
              <a:rPr lang="en-US" sz="1400" dirty="0"/>
              <a:t>University Press. p, 52. </a:t>
            </a:r>
          </a:p>
          <a:p>
            <a:endParaRPr lang="en-US" sz="3200" dirty="0" smtClean="0"/>
          </a:p>
          <a:p>
            <a:r>
              <a:rPr lang="en-US" sz="3200" dirty="0"/>
              <a:t>The relative weight of the positive and negative effects </a:t>
            </a:r>
            <a:r>
              <a:rPr lang="en-US" sz="3200" dirty="0" smtClean="0"/>
              <a:t>depends </a:t>
            </a:r>
            <a:r>
              <a:rPr lang="en-US" sz="3200" dirty="0"/>
              <a:t>on the number of people </a:t>
            </a:r>
            <a:r>
              <a:rPr lang="en-US" sz="3200" dirty="0" smtClean="0"/>
              <a:t>incarcerated:</a:t>
            </a:r>
          </a:p>
          <a:p>
            <a:pPr lvl="1"/>
            <a:r>
              <a:rPr lang="en-US" dirty="0" smtClean="0"/>
              <a:t>Increasing </a:t>
            </a:r>
            <a:r>
              <a:rPr lang="en-US" dirty="0"/>
              <a:t>the number of people incarcerated is most effective when relatively few people are in </a:t>
            </a:r>
            <a:r>
              <a:rPr lang="en-US" dirty="0" smtClean="0"/>
              <a:t>prison</a:t>
            </a:r>
          </a:p>
          <a:p>
            <a:pPr lvl="1"/>
            <a:r>
              <a:rPr lang="en-US" dirty="0" smtClean="0"/>
              <a:t>Further </a:t>
            </a:r>
            <a:r>
              <a:rPr lang="en-US" dirty="0"/>
              <a:t>increases will have declining effectiveness for crime </a:t>
            </a:r>
            <a:r>
              <a:rPr lang="en-US" dirty="0" smtClean="0"/>
              <a:t>control</a:t>
            </a:r>
          </a:p>
          <a:p>
            <a:pPr lvl="1"/>
            <a:r>
              <a:rPr lang="en-US" dirty="0" smtClean="0"/>
              <a:t>At </a:t>
            </a:r>
            <a:r>
              <a:rPr lang="en-US" dirty="0"/>
              <a:t>some </a:t>
            </a:r>
            <a:r>
              <a:rPr lang="en-US" dirty="0" smtClean="0"/>
              <a:t>point, </a:t>
            </a:r>
            <a:r>
              <a:rPr lang="en-US" dirty="0"/>
              <a:t>further increases can cause more crime that it prevents. </a:t>
            </a:r>
          </a:p>
        </p:txBody>
      </p:sp>
    </p:spTree>
    <p:extLst>
      <p:ext uri="{BB962C8B-B14F-4D97-AF65-F5344CB8AC3E}">
        <p14:creationId xmlns:p14="http://schemas.microsoft.com/office/powerpoint/2010/main" val="31880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Increasing Incarceration, Decreasing Effectiveness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9658" y="1752600"/>
            <a:ext cx="6367844" cy="4424363"/>
          </a:xfrm>
        </p:spPr>
      </p:pic>
      <p:sp>
        <p:nvSpPr>
          <p:cNvPr id="5" name="TextBox 4"/>
          <p:cNvSpPr txBox="1"/>
          <p:nvPr/>
        </p:nvSpPr>
        <p:spPr>
          <a:xfrm>
            <a:off x="3048000" y="6260068"/>
            <a:ext cx="5638800" cy="369332"/>
          </a:xfrm>
          <a:prstGeom prst="rect">
            <a:avLst/>
          </a:prstGeom>
          <a:noFill/>
        </p:spPr>
        <p:txBody>
          <a:bodyPr wrap="square" rtlCol="0">
            <a:spAutoFit/>
          </a:bodyPr>
          <a:lstStyle/>
          <a:p>
            <a:r>
              <a:rPr lang="en-US" dirty="0" smtClean="0"/>
              <a:t>Brennan Center, </a:t>
            </a:r>
            <a:r>
              <a:rPr lang="en-US" i="1" dirty="0" smtClean="0"/>
              <a:t>What Caused the Crime Decline</a:t>
            </a:r>
            <a:r>
              <a:rPr lang="en-US" dirty="0" smtClean="0"/>
              <a:t> (2015)</a:t>
            </a:r>
            <a:endParaRPr lang="en-US" dirty="0"/>
          </a:p>
        </p:txBody>
      </p:sp>
    </p:spTree>
    <p:extLst>
      <p:ext uri="{BB962C8B-B14F-4D97-AF65-F5344CB8AC3E}">
        <p14:creationId xmlns:p14="http://schemas.microsoft.com/office/powerpoint/2010/main" val="2526544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Increasing Incarceration, Decreasing Effectiveness</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752600"/>
            <a:ext cx="7511324" cy="4351338"/>
          </a:xfrm>
        </p:spPr>
      </p:pic>
      <p:sp>
        <p:nvSpPr>
          <p:cNvPr id="8" name="TextBox 7"/>
          <p:cNvSpPr txBox="1"/>
          <p:nvPr/>
        </p:nvSpPr>
        <p:spPr>
          <a:xfrm>
            <a:off x="3048000" y="6172200"/>
            <a:ext cx="5638800" cy="369332"/>
          </a:xfrm>
          <a:prstGeom prst="rect">
            <a:avLst/>
          </a:prstGeom>
          <a:noFill/>
        </p:spPr>
        <p:txBody>
          <a:bodyPr wrap="square" rtlCol="0">
            <a:spAutoFit/>
          </a:bodyPr>
          <a:lstStyle/>
          <a:p>
            <a:r>
              <a:rPr lang="en-US" dirty="0" smtClean="0"/>
              <a:t>Brennan Center, </a:t>
            </a:r>
            <a:r>
              <a:rPr lang="en-US" i="1" dirty="0" smtClean="0"/>
              <a:t>What Caused the Crime Decline</a:t>
            </a:r>
            <a:r>
              <a:rPr lang="en-US" dirty="0" smtClean="0"/>
              <a:t> (2015)</a:t>
            </a:r>
            <a:endParaRPr lang="en-US" dirty="0"/>
          </a:p>
        </p:txBody>
      </p:sp>
    </p:spTree>
    <p:extLst>
      <p:ext uri="{BB962C8B-B14F-4D97-AF65-F5344CB8AC3E}">
        <p14:creationId xmlns:p14="http://schemas.microsoft.com/office/powerpoint/2010/main" val="2857202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259" y="365127"/>
            <a:ext cx="8470232" cy="930273"/>
          </a:xfrm>
        </p:spPr>
        <p:txBody>
          <a:bodyPr/>
          <a:lstStyle/>
          <a:p>
            <a:r>
              <a:rPr lang="en-US" dirty="0" smtClean="0"/>
              <a:t>Generous best estimate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219200"/>
            <a:ext cx="7521140" cy="4724400"/>
          </a:xfrm>
        </p:spPr>
      </p:pic>
      <p:sp>
        <p:nvSpPr>
          <p:cNvPr id="5" name="TextBox 4"/>
          <p:cNvSpPr txBox="1"/>
          <p:nvPr/>
        </p:nvSpPr>
        <p:spPr>
          <a:xfrm>
            <a:off x="3124200" y="6194079"/>
            <a:ext cx="5638800" cy="369332"/>
          </a:xfrm>
          <a:prstGeom prst="rect">
            <a:avLst/>
          </a:prstGeom>
          <a:noFill/>
        </p:spPr>
        <p:txBody>
          <a:bodyPr wrap="square" rtlCol="0">
            <a:spAutoFit/>
          </a:bodyPr>
          <a:lstStyle/>
          <a:p>
            <a:r>
              <a:rPr lang="en-US" dirty="0" smtClean="0"/>
              <a:t>Brennan Center, </a:t>
            </a:r>
            <a:r>
              <a:rPr lang="en-US" i="1" dirty="0" smtClean="0"/>
              <a:t>What Caused the Crime Decline</a:t>
            </a:r>
            <a:r>
              <a:rPr lang="en-US" dirty="0" smtClean="0"/>
              <a:t> (2015)</a:t>
            </a:r>
            <a:endParaRPr lang="en-US" dirty="0"/>
          </a:p>
        </p:txBody>
      </p:sp>
    </p:spTree>
    <p:extLst>
      <p:ext uri="{BB962C8B-B14F-4D97-AF65-F5344CB8AC3E}">
        <p14:creationId xmlns:p14="http://schemas.microsoft.com/office/powerpoint/2010/main" val="208806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Sacrificing Education to Have More Crime?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4104" y="1747837"/>
            <a:ext cx="8490752" cy="4500563"/>
          </a:xfrm>
        </p:spPr>
      </p:pic>
      <p:sp>
        <p:nvSpPr>
          <p:cNvPr id="5" name="TextBox 4"/>
          <p:cNvSpPr txBox="1"/>
          <p:nvPr/>
        </p:nvSpPr>
        <p:spPr>
          <a:xfrm>
            <a:off x="4572000" y="6019800"/>
            <a:ext cx="4343400" cy="584775"/>
          </a:xfrm>
          <a:prstGeom prst="rect">
            <a:avLst/>
          </a:prstGeom>
          <a:noFill/>
        </p:spPr>
        <p:txBody>
          <a:bodyPr wrap="square" rtlCol="0">
            <a:spAutoFit/>
          </a:bodyPr>
          <a:lstStyle/>
          <a:p>
            <a:r>
              <a:rPr lang="en-US" sz="1400" dirty="0" smtClean="0"/>
              <a:t>American Academy of Arts and Sciences, </a:t>
            </a:r>
            <a:r>
              <a:rPr lang="en-US" sz="1400" i="1" dirty="0" smtClean="0"/>
              <a:t>Public Research Universities: Changes in Public Funding </a:t>
            </a:r>
            <a:r>
              <a:rPr lang="en-US" sz="1400" dirty="0" smtClean="0"/>
              <a:t>(2015)</a:t>
            </a:r>
            <a:r>
              <a:rPr lang="en-US" dirty="0" smtClean="0"/>
              <a:t> </a:t>
            </a:r>
            <a:endParaRPr lang="en-US" dirty="0"/>
          </a:p>
        </p:txBody>
      </p:sp>
    </p:spTree>
    <p:extLst>
      <p:ext uri="{BB962C8B-B14F-4D97-AF65-F5344CB8AC3E}">
        <p14:creationId xmlns:p14="http://schemas.microsoft.com/office/powerpoint/2010/main" val="2608477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259" y="365127"/>
            <a:ext cx="8470232" cy="854073"/>
          </a:xfrm>
        </p:spPr>
        <p:txBody>
          <a:bodyPr/>
          <a:lstStyle/>
          <a:p>
            <a:r>
              <a:rPr lang="en-US" dirty="0" smtClean="0"/>
              <a:t>Sentencing Reform</a:t>
            </a:r>
            <a:endParaRPr lang="en-US" dirty="0"/>
          </a:p>
        </p:txBody>
      </p:sp>
      <p:sp>
        <p:nvSpPr>
          <p:cNvPr id="3" name="Content Placeholder 2"/>
          <p:cNvSpPr>
            <a:spLocks noGrp="1"/>
          </p:cNvSpPr>
          <p:nvPr>
            <p:ph idx="1"/>
          </p:nvPr>
        </p:nvSpPr>
        <p:spPr>
          <a:xfrm>
            <a:off x="327259" y="1219200"/>
            <a:ext cx="8470232" cy="4957763"/>
          </a:xfrm>
        </p:spPr>
        <p:txBody>
          <a:bodyPr>
            <a:normAutofit fontScale="92500"/>
          </a:bodyPr>
          <a:lstStyle/>
          <a:p>
            <a:r>
              <a:rPr lang="en-US" sz="3200" dirty="0"/>
              <a:t>T</a:t>
            </a:r>
            <a:r>
              <a:rPr lang="en-US" sz="3200" dirty="0" smtClean="0"/>
              <a:t>he </a:t>
            </a:r>
            <a:r>
              <a:rPr lang="en-US" sz="3200" dirty="0"/>
              <a:t>repeal or substantial narrowing of all three-strikes, mandatory minimum, life-without-possibility-of-parole, and truth in sentencing </a:t>
            </a:r>
            <a:r>
              <a:rPr lang="en-US" sz="3200" dirty="0" smtClean="0"/>
              <a:t>laws…</a:t>
            </a:r>
          </a:p>
          <a:p>
            <a:r>
              <a:rPr lang="en-US" sz="3200" dirty="0" smtClean="0"/>
              <a:t>... combined </a:t>
            </a:r>
            <a:r>
              <a:rPr lang="en-US" sz="3200" dirty="0"/>
              <a:t>with the expansion of </a:t>
            </a:r>
            <a:r>
              <a:rPr lang="en-US" sz="3200" dirty="0" smtClean="0"/>
              <a:t>parole</a:t>
            </a:r>
          </a:p>
          <a:p>
            <a:r>
              <a:rPr lang="en-US" sz="3200" dirty="0" smtClean="0"/>
              <a:t>would </a:t>
            </a:r>
            <a:r>
              <a:rPr lang="en-US" sz="3200" dirty="0"/>
              <a:t>eventually cut the incarceration rate in half. </a:t>
            </a:r>
            <a:endParaRPr lang="en-US" sz="3200" dirty="0" smtClean="0"/>
          </a:p>
          <a:p>
            <a:endParaRPr lang="en-US" dirty="0"/>
          </a:p>
          <a:p>
            <a:pPr marL="457200" lvl="1" indent="0">
              <a:buNone/>
            </a:pPr>
            <a:r>
              <a:rPr lang="en-US" sz="3200" dirty="0" smtClean="0"/>
              <a:t>The </a:t>
            </a:r>
            <a:r>
              <a:rPr lang="en-US" sz="3200" dirty="0"/>
              <a:t>U.S. incarceration rate would be still be at “a level three to four times those of other developed Western countries, [which] can hardly be considered overly ambitious.” </a:t>
            </a:r>
            <a:endParaRPr lang="en-US" sz="3200" dirty="0" smtClean="0"/>
          </a:p>
          <a:p>
            <a:pPr marL="457200" lvl="1" indent="0">
              <a:buNone/>
            </a:pPr>
            <a:r>
              <a:rPr lang="en-US" sz="1500" dirty="0" smtClean="0"/>
              <a:t>		-</a:t>
            </a:r>
            <a:r>
              <a:rPr lang="en-US" sz="1500" dirty="0" err="1" smtClean="0"/>
              <a:t>Tonry</a:t>
            </a:r>
            <a:r>
              <a:rPr lang="en-US" sz="1500" dirty="0"/>
              <a:t>, </a:t>
            </a:r>
            <a:r>
              <a:rPr lang="en-US" sz="1500" i="1" dirty="0"/>
              <a:t>Remodeling American Sentencing</a:t>
            </a:r>
            <a:r>
              <a:rPr lang="en-US" sz="1500" dirty="0"/>
              <a:t>, p 527.</a:t>
            </a:r>
          </a:p>
          <a:p>
            <a:endParaRPr lang="en-US" dirty="0"/>
          </a:p>
        </p:txBody>
      </p:sp>
    </p:spTree>
    <p:extLst>
      <p:ext uri="{BB962C8B-B14F-4D97-AF65-F5344CB8AC3E}">
        <p14:creationId xmlns:p14="http://schemas.microsoft.com/office/powerpoint/2010/main" val="2887317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259" y="365127"/>
            <a:ext cx="8470232" cy="1082673"/>
          </a:xfrm>
        </p:spPr>
        <p:txBody>
          <a:bodyPr>
            <a:normAutofit fontScale="90000"/>
          </a:bodyPr>
          <a:lstStyle/>
          <a:p>
            <a:r>
              <a:rPr lang="en-US" dirty="0" smtClean="0"/>
              <a:t>Solutions for crime and violence</a:t>
            </a:r>
            <a:endParaRPr lang="en-US" dirty="0"/>
          </a:p>
        </p:txBody>
      </p:sp>
      <p:sp>
        <p:nvSpPr>
          <p:cNvPr id="3" name="Content Placeholder 2"/>
          <p:cNvSpPr>
            <a:spLocks noGrp="1"/>
          </p:cNvSpPr>
          <p:nvPr>
            <p:ph idx="1"/>
          </p:nvPr>
        </p:nvSpPr>
        <p:spPr>
          <a:xfrm>
            <a:off x="304800" y="1481931"/>
            <a:ext cx="4038600" cy="4918869"/>
          </a:xfrm>
        </p:spPr>
        <p:txBody>
          <a:bodyPr>
            <a:noAutofit/>
          </a:bodyPr>
          <a:lstStyle/>
          <a:p>
            <a:r>
              <a:rPr lang="en-US" sz="3200" dirty="0" smtClean="0"/>
              <a:t>Crime is individual choice</a:t>
            </a:r>
          </a:p>
          <a:p>
            <a:r>
              <a:rPr lang="en-US" sz="3200" dirty="0" smtClean="0"/>
              <a:t>Made within the context of family, neighborhood and community, which are </a:t>
            </a:r>
          </a:p>
          <a:p>
            <a:r>
              <a:rPr lang="en-US" sz="3200" dirty="0" smtClean="0"/>
              <a:t>Shaped by economic, social and political            	policies</a:t>
            </a:r>
            <a:endParaRPr lang="en-US" sz="3200" dirty="0"/>
          </a:p>
        </p:txBody>
      </p:sp>
      <p:sp>
        <p:nvSpPr>
          <p:cNvPr id="4" name="L-Shape 3"/>
          <p:cNvSpPr/>
          <p:nvPr/>
        </p:nvSpPr>
        <p:spPr>
          <a:xfrm rot="10800000">
            <a:off x="4441853" y="1752600"/>
            <a:ext cx="4244947" cy="4114800"/>
          </a:xfrm>
          <a:prstGeom prst="corner">
            <a:avLst>
              <a:gd name="adj1" fmla="val 37187"/>
              <a:gd name="adj2" fmla="val 461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1"/>
          <p:cNvSpPr txBox="1">
            <a:spLocks noChangeArrowheads="1"/>
          </p:cNvSpPr>
          <p:nvPr/>
        </p:nvSpPr>
        <p:spPr bwMode="auto">
          <a:xfrm>
            <a:off x="4822852" y="5395865"/>
            <a:ext cx="1485900" cy="457200"/>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ea typeface="ＭＳ Ｐゴシック" pitchFamily="34" charset="-128"/>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ea typeface="ＭＳ Ｐゴシック" pitchFamily="34" charset="-128"/>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ea typeface="ＭＳ Ｐゴシック" pitchFamily="34" charset="-128"/>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ea typeface="ＭＳ Ｐゴシック" pitchFamily="34" charset="-128"/>
              </a:defRPr>
            </a:lvl9pPr>
          </a:lstStyle>
          <a:p>
            <a:pPr algn="ctr" eaLnBrk="1" hangingPunct="1">
              <a:spcBef>
                <a:spcPct val="0"/>
              </a:spcBef>
              <a:buClrTx/>
              <a:buSzTx/>
              <a:buFontTx/>
              <a:buNone/>
            </a:pPr>
            <a:r>
              <a:rPr lang="en-US" altLang="en-US" sz="2000" dirty="0">
                <a:latin typeface="Times New Roman" pitchFamily="18" charset="0"/>
              </a:rPr>
              <a:t>Individual</a:t>
            </a:r>
            <a:endParaRPr lang="en-US" altLang="en-US" sz="2000" dirty="0"/>
          </a:p>
        </p:txBody>
      </p:sp>
      <p:sp>
        <p:nvSpPr>
          <p:cNvPr id="6" name="Text Box 10"/>
          <p:cNvSpPr txBox="1">
            <a:spLocks noChangeArrowheads="1"/>
          </p:cNvSpPr>
          <p:nvPr/>
        </p:nvSpPr>
        <p:spPr bwMode="auto">
          <a:xfrm>
            <a:off x="4441853" y="4267200"/>
            <a:ext cx="2247899" cy="685800"/>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ea typeface="ＭＳ Ｐゴシック" pitchFamily="34" charset="-128"/>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ea typeface="ＭＳ Ｐゴシック" pitchFamily="34" charset="-128"/>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ea typeface="ＭＳ Ｐゴシック" pitchFamily="34" charset="-128"/>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ea typeface="ＭＳ Ｐゴシック" pitchFamily="34" charset="-128"/>
              </a:defRPr>
            </a:lvl9pPr>
          </a:lstStyle>
          <a:p>
            <a:pPr algn="ctr" eaLnBrk="1" hangingPunct="1">
              <a:spcBef>
                <a:spcPct val="0"/>
              </a:spcBef>
              <a:buClrTx/>
              <a:buSzTx/>
              <a:buFontTx/>
              <a:buNone/>
            </a:pPr>
            <a:r>
              <a:rPr lang="en-US" altLang="en-US" sz="2000" dirty="0" smtClean="0">
                <a:latin typeface="Times New Roman" pitchFamily="18" charset="0"/>
              </a:rPr>
              <a:t>Family</a:t>
            </a:r>
            <a:r>
              <a:rPr lang="en-US" altLang="en-US" sz="2000" dirty="0">
                <a:latin typeface="Times New Roman" pitchFamily="18" charset="0"/>
              </a:rPr>
              <a:t>, </a:t>
            </a:r>
            <a:r>
              <a:rPr lang="en-US" altLang="en-US" sz="2000" dirty="0" smtClean="0">
                <a:latin typeface="Times New Roman" pitchFamily="18" charset="0"/>
              </a:rPr>
              <a:t>friends, neighborhood</a:t>
            </a:r>
            <a:endParaRPr lang="en-US" altLang="en-US" sz="2000" dirty="0"/>
          </a:p>
        </p:txBody>
      </p:sp>
      <p:sp>
        <p:nvSpPr>
          <p:cNvPr id="8" name="Text Box 9"/>
          <p:cNvSpPr txBox="1">
            <a:spLocks noChangeArrowheads="1"/>
          </p:cNvSpPr>
          <p:nvPr/>
        </p:nvSpPr>
        <p:spPr bwMode="auto">
          <a:xfrm>
            <a:off x="4800600" y="3505200"/>
            <a:ext cx="1485900" cy="457200"/>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ea typeface="ＭＳ Ｐゴシック" pitchFamily="34" charset="-128"/>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ea typeface="ＭＳ Ｐゴシック" pitchFamily="34" charset="-128"/>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ea typeface="ＭＳ Ｐゴシック" pitchFamily="34" charset="-128"/>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ea typeface="ＭＳ Ｐゴシック" pitchFamily="34" charset="-128"/>
              </a:defRPr>
            </a:lvl9pPr>
          </a:lstStyle>
          <a:p>
            <a:pPr eaLnBrk="1" hangingPunct="1">
              <a:spcBef>
                <a:spcPct val="0"/>
              </a:spcBef>
              <a:buClrTx/>
              <a:buSzTx/>
              <a:buFontTx/>
              <a:buNone/>
            </a:pPr>
            <a:r>
              <a:rPr lang="en-US" altLang="en-US" sz="2000">
                <a:latin typeface="Times New Roman" pitchFamily="18" charset="0"/>
              </a:rPr>
              <a:t>Community</a:t>
            </a:r>
            <a:endParaRPr lang="en-US" altLang="en-US" sz="2000"/>
          </a:p>
        </p:txBody>
      </p:sp>
      <p:sp>
        <p:nvSpPr>
          <p:cNvPr id="9" name="Text Box 8"/>
          <p:cNvSpPr txBox="1">
            <a:spLocks noChangeArrowheads="1"/>
          </p:cNvSpPr>
          <p:nvPr/>
        </p:nvSpPr>
        <p:spPr bwMode="auto">
          <a:xfrm>
            <a:off x="4556152" y="2133600"/>
            <a:ext cx="3902048" cy="762000"/>
          </a:xfrm>
          <a:prstGeom prst="rect">
            <a:avLst/>
          </a:prstGeom>
          <a:solidFill>
            <a:srgbClr val="FFFFFF"/>
          </a:solidFill>
          <a:ln w="9525">
            <a:noFill/>
            <a:miter lim="800000"/>
            <a:headEnd/>
            <a:tailEnd/>
          </a:ln>
        </p:spPr>
        <p:txBody>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ea typeface="ＭＳ Ｐゴシック" pitchFamily="34" charset="-128"/>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ea typeface="ＭＳ Ｐゴシック" pitchFamily="34" charset="-128"/>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ea typeface="ＭＳ Ｐゴシック" pitchFamily="34" charset="-128"/>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ea typeface="ＭＳ Ｐゴシック" pitchFamily="34" charset="-128"/>
              </a:defRPr>
            </a:lvl9pPr>
          </a:lstStyle>
          <a:p>
            <a:pPr algn="ctr" eaLnBrk="1" hangingPunct="1">
              <a:spcBef>
                <a:spcPct val="0"/>
              </a:spcBef>
              <a:buClrTx/>
              <a:buSzTx/>
              <a:buFontTx/>
              <a:buNone/>
            </a:pPr>
            <a:r>
              <a:rPr lang="en-US" altLang="en-US" sz="2000" dirty="0">
                <a:latin typeface="Times New Roman" pitchFamily="18" charset="0"/>
              </a:rPr>
              <a:t>Social, Political, Legal &amp; Economic </a:t>
            </a:r>
            <a:r>
              <a:rPr lang="en-US" altLang="en-US" sz="2000" dirty="0" smtClean="0">
                <a:latin typeface="Times New Roman" pitchFamily="18" charset="0"/>
              </a:rPr>
              <a:t>Institutions</a:t>
            </a:r>
            <a:endParaRPr lang="en-US" altLang="en-US" sz="2000" dirty="0">
              <a:latin typeface="Times New Roman" pitchFamily="18" charset="0"/>
            </a:endParaRPr>
          </a:p>
        </p:txBody>
      </p:sp>
      <p:sp>
        <p:nvSpPr>
          <p:cNvPr id="10" name="Text Box 8"/>
          <p:cNvSpPr txBox="1">
            <a:spLocks noChangeArrowheads="1"/>
          </p:cNvSpPr>
          <p:nvPr/>
        </p:nvSpPr>
        <p:spPr bwMode="auto">
          <a:xfrm>
            <a:off x="6934200" y="3048000"/>
            <a:ext cx="1676400" cy="1866900"/>
          </a:xfrm>
          <a:prstGeom prst="rect">
            <a:avLst/>
          </a:prstGeom>
          <a:solidFill>
            <a:srgbClr val="FFFFFF"/>
          </a:solidFill>
          <a:ln w="9525">
            <a:noFill/>
            <a:miter lim="800000"/>
            <a:headEnd/>
            <a:tailEnd/>
          </a:ln>
        </p:spPr>
        <p:txBody>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ea typeface="ＭＳ Ｐゴシック" pitchFamily="34" charset="-128"/>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ea typeface="ＭＳ Ｐゴシック" pitchFamily="34" charset="-128"/>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ea typeface="ＭＳ Ｐゴシック" pitchFamily="34" charset="-128"/>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ea typeface="ＭＳ Ｐゴシック" pitchFamily="34" charset="-128"/>
              </a:defRPr>
            </a:lvl9pPr>
          </a:lstStyle>
          <a:p>
            <a:pPr algn="ctr" eaLnBrk="1" hangingPunct="1">
              <a:spcBef>
                <a:spcPct val="0"/>
              </a:spcBef>
              <a:buClrTx/>
              <a:buSzTx/>
              <a:buFontTx/>
              <a:buNone/>
            </a:pPr>
            <a:r>
              <a:rPr lang="en-US" altLang="en-US" sz="2000" dirty="0" smtClean="0">
                <a:latin typeface="Times New Roman" pitchFamily="18" charset="0"/>
              </a:rPr>
              <a:t>National </a:t>
            </a:r>
            <a:r>
              <a:rPr lang="en-US" altLang="en-US" sz="2000" dirty="0">
                <a:latin typeface="Times New Roman" pitchFamily="18" charset="0"/>
              </a:rPr>
              <a:t>Level</a:t>
            </a:r>
          </a:p>
          <a:p>
            <a:pPr algn="ctr" eaLnBrk="1" hangingPunct="1">
              <a:spcBef>
                <a:spcPct val="0"/>
              </a:spcBef>
              <a:buClrTx/>
              <a:buSzTx/>
              <a:buFontTx/>
              <a:buNone/>
            </a:pPr>
            <a:endParaRPr lang="en-US" altLang="en-US" sz="2000" dirty="0">
              <a:latin typeface="Times New Roman" pitchFamily="18" charset="0"/>
            </a:endParaRPr>
          </a:p>
          <a:p>
            <a:pPr algn="ctr" eaLnBrk="1" hangingPunct="1">
              <a:spcBef>
                <a:spcPct val="0"/>
              </a:spcBef>
              <a:buClrTx/>
              <a:buSzTx/>
              <a:buFontTx/>
              <a:buNone/>
            </a:pPr>
            <a:r>
              <a:rPr lang="en-US" altLang="en-US" sz="2000" dirty="0">
                <a:latin typeface="Times New Roman" pitchFamily="18" charset="0"/>
              </a:rPr>
              <a:t>State Level</a:t>
            </a:r>
          </a:p>
          <a:p>
            <a:pPr algn="ctr" eaLnBrk="1" hangingPunct="1">
              <a:spcBef>
                <a:spcPct val="0"/>
              </a:spcBef>
              <a:buClrTx/>
              <a:buSzTx/>
              <a:buFontTx/>
              <a:buNone/>
            </a:pPr>
            <a:endParaRPr lang="en-US" altLang="en-US" sz="2000" dirty="0">
              <a:latin typeface="Times New Roman" pitchFamily="18" charset="0"/>
            </a:endParaRPr>
          </a:p>
          <a:p>
            <a:pPr algn="ctr" eaLnBrk="1" hangingPunct="1">
              <a:spcBef>
                <a:spcPct val="0"/>
              </a:spcBef>
              <a:buClrTx/>
              <a:buSzTx/>
              <a:buFontTx/>
              <a:buNone/>
            </a:pPr>
            <a:r>
              <a:rPr lang="en-US" altLang="en-US" sz="2000" dirty="0">
                <a:latin typeface="Times New Roman" pitchFamily="18" charset="0"/>
              </a:rPr>
              <a:t>Local Level</a:t>
            </a:r>
            <a:endParaRPr lang="en-US" altLang="en-US" sz="2000" dirty="0"/>
          </a:p>
        </p:txBody>
      </p:sp>
    </p:spTree>
    <p:extLst>
      <p:ext uri="{BB962C8B-B14F-4D97-AF65-F5344CB8AC3E}">
        <p14:creationId xmlns:p14="http://schemas.microsoft.com/office/powerpoint/2010/main" val="3629030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7259" y="365127"/>
            <a:ext cx="8470232" cy="854073"/>
          </a:xfrm>
        </p:spPr>
        <p:txBody>
          <a:bodyPr/>
          <a:lstStyle/>
          <a:p>
            <a:r>
              <a:rPr lang="en-US" dirty="0" smtClean="0"/>
              <a:t>Sentencing reform so far…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4600" y="1295400"/>
            <a:ext cx="6248400" cy="4702519"/>
          </a:xfrm>
        </p:spPr>
      </p:pic>
      <p:sp>
        <p:nvSpPr>
          <p:cNvPr id="6" name="TextBox 5"/>
          <p:cNvSpPr txBox="1"/>
          <p:nvPr/>
        </p:nvSpPr>
        <p:spPr>
          <a:xfrm>
            <a:off x="457200" y="1828800"/>
            <a:ext cx="1905000" cy="3416320"/>
          </a:xfrm>
          <a:prstGeom prst="rect">
            <a:avLst/>
          </a:prstGeom>
          <a:noFill/>
        </p:spPr>
        <p:txBody>
          <a:bodyPr wrap="square" rtlCol="0">
            <a:spAutoFit/>
          </a:bodyPr>
          <a:lstStyle/>
          <a:p>
            <a:r>
              <a:rPr lang="en-US" sz="2400" dirty="0" smtClean="0"/>
              <a:t>The number of inmates in state and federal prisons has declined about 54,000 in the last five years.</a:t>
            </a:r>
            <a:endParaRPr lang="en-US" sz="2400" dirty="0"/>
          </a:p>
        </p:txBody>
      </p:sp>
      <p:sp>
        <p:nvSpPr>
          <p:cNvPr id="7" name="TextBox 6"/>
          <p:cNvSpPr txBox="1"/>
          <p:nvPr/>
        </p:nvSpPr>
        <p:spPr>
          <a:xfrm>
            <a:off x="3276600" y="6124575"/>
            <a:ext cx="5334000" cy="369332"/>
          </a:xfrm>
          <a:prstGeom prst="rect">
            <a:avLst/>
          </a:prstGeom>
          <a:noFill/>
        </p:spPr>
        <p:txBody>
          <a:bodyPr wrap="square" rtlCol="0">
            <a:spAutoFit/>
          </a:bodyPr>
          <a:lstStyle/>
          <a:p>
            <a:r>
              <a:rPr lang="en-US" dirty="0" smtClean="0"/>
              <a:t>Bureau of Justice Statistics, </a:t>
            </a:r>
            <a:r>
              <a:rPr lang="en-US" i="1" dirty="0" smtClean="0"/>
              <a:t>Prisoners in 2014</a:t>
            </a:r>
            <a:r>
              <a:rPr lang="en-US" dirty="0" smtClean="0"/>
              <a:t>, Table 1. </a:t>
            </a:r>
            <a:endParaRPr lang="en-US" dirty="0"/>
          </a:p>
        </p:txBody>
      </p:sp>
    </p:spTree>
    <p:extLst>
      <p:ext uri="{BB962C8B-B14F-4D97-AF65-F5344CB8AC3E}">
        <p14:creationId xmlns:p14="http://schemas.microsoft.com/office/powerpoint/2010/main" val="1259174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259" y="1539873"/>
            <a:ext cx="8470232" cy="4637090"/>
          </a:xfrm>
        </p:spPr>
        <p:txBody>
          <a:bodyPr>
            <a:normAutofit lnSpcReduction="10000"/>
          </a:bodyPr>
          <a:lstStyle/>
          <a:p>
            <a:r>
              <a:rPr lang="en-US" sz="3200" dirty="0"/>
              <a:t>“four priorities seem especially critical: preventing child abuse and neglect, enhancing children’s intellectual and social development, providing support and guidance to vulnerable adolescents, and working extensively with juvenile </a:t>
            </a:r>
            <a:r>
              <a:rPr lang="en-US" sz="3200" dirty="0" smtClean="0"/>
              <a:t>offenders.”</a:t>
            </a:r>
          </a:p>
          <a:p>
            <a:pPr marL="0" indent="0" algn="ctr">
              <a:buNone/>
            </a:pPr>
            <a:r>
              <a:rPr lang="en-US" sz="1400" dirty="0" smtClean="0"/>
              <a:t>-Currie</a:t>
            </a:r>
            <a:r>
              <a:rPr lang="en-US" sz="1400" dirty="0"/>
              <a:t>, </a:t>
            </a:r>
            <a:r>
              <a:rPr lang="en-US" sz="1400" i="1" dirty="0"/>
              <a:t>Crime and Punishment in America</a:t>
            </a:r>
            <a:r>
              <a:rPr lang="en-US" sz="1400" dirty="0"/>
              <a:t>, </a:t>
            </a:r>
            <a:r>
              <a:rPr lang="en-US" sz="1400" dirty="0" smtClean="0"/>
              <a:t>p. </a:t>
            </a:r>
            <a:r>
              <a:rPr lang="en-US" sz="1400" dirty="0"/>
              <a:t>81</a:t>
            </a:r>
          </a:p>
          <a:p>
            <a:endParaRPr lang="en-US" sz="3200" dirty="0" smtClean="0"/>
          </a:p>
          <a:p>
            <a:pPr marL="0" indent="0" algn="ctr">
              <a:buNone/>
            </a:pPr>
            <a:r>
              <a:rPr lang="en-US" sz="3200" dirty="0"/>
              <a:t>“the best of </a:t>
            </a:r>
            <a:r>
              <a:rPr lang="en-US" sz="3200" dirty="0" smtClean="0"/>
              <a:t>[the programs] work</a:t>
            </a:r>
            <a:r>
              <a:rPr lang="en-US" sz="3200" dirty="0"/>
              <a:t>, and they work remarkably well given how limited and underfunded they usually are</a:t>
            </a:r>
            <a:r>
              <a:rPr lang="en-US" sz="3200" dirty="0" smtClean="0"/>
              <a:t>.” </a:t>
            </a:r>
            <a:r>
              <a:rPr lang="en-US" sz="1400" dirty="0" smtClean="0"/>
              <a:t>p 98</a:t>
            </a:r>
            <a:endParaRPr lang="en-US" sz="3200" dirty="0"/>
          </a:p>
        </p:txBody>
      </p:sp>
      <p:sp>
        <p:nvSpPr>
          <p:cNvPr id="5" name="Title 1"/>
          <p:cNvSpPr txBox="1">
            <a:spLocks/>
          </p:cNvSpPr>
          <p:nvPr/>
        </p:nvSpPr>
        <p:spPr>
          <a:xfrm>
            <a:off x="342889" y="457200"/>
            <a:ext cx="8470232" cy="1082673"/>
          </a:xfrm>
          <a:prstGeom prst="rect">
            <a:avLst/>
          </a:prstGeom>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5400" kern="1200">
                <a:solidFill>
                  <a:schemeClr val="accent5">
                    <a:lumMod val="75000"/>
                  </a:schemeClr>
                </a:solidFill>
                <a:latin typeface="+mn-lt"/>
                <a:ea typeface="+mj-ea"/>
                <a:cs typeface="+mj-cs"/>
              </a:defRPr>
            </a:lvl1pPr>
          </a:lstStyle>
          <a:p>
            <a:r>
              <a:rPr lang="en-US" dirty="0" smtClean="0"/>
              <a:t>Solutions for crime and violence</a:t>
            </a:r>
            <a:endParaRPr lang="en-US" dirty="0"/>
          </a:p>
        </p:txBody>
      </p:sp>
    </p:spTree>
    <p:extLst>
      <p:ext uri="{BB962C8B-B14F-4D97-AF65-F5344CB8AC3E}">
        <p14:creationId xmlns:p14="http://schemas.microsoft.com/office/powerpoint/2010/main" val="344939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259" y="1371601"/>
            <a:ext cx="8470232" cy="4805362"/>
          </a:xfrm>
        </p:spPr>
        <p:txBody>
          <a:bodyPr/>
          <a:lstStyle/>
          <a:p>
            <a:r>
              <a:rPr lang="en-US" dirty="0" smtClean="0"/>
              <a:t>High Return on Investment (ROI) from crime prevention programs</a:t>
            </a:r>
            <a:endParaRPr lang="en-US" dirty="0"/>
          </a:p>
        </p:txBody>
      </p:sp>
      <p:sp>
        <p:nvSpPr>
          <p:cNvPr id="4" name="Title 1"/>
          <p:cNvSpPr txBox="1">
            <a:spLocks/>
          </p:cNvSpPr>
          <p:nvPr/>
        </p:nvSpPr>
        <p:spPr>
          <a:xfrm>
            <a:off x="342889" y="381001"/>
            <a:ext cx="8470232" cy="990600"/>
          </a:xfrm>
          <a:prstGeom prst="rect">
            <a:avLst/>
          </a:prstGeom>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5400" kern="1200">
                <a:solidFill>
                  <a:schemeClr val="accent5">
                    <a:lumMod val="75000"/>
                  </a:schemeClr>
                </a:solidFill>
                <a:latin typeface="+mn-lt"/>
                <a:ea typeface="+mj-ea"/>
                <a:cs typeface="+mj-cs"/>
              </a:defRPr>
            </a:lvl1pPr>
          </a:lstStyle>
          <a:p>
            <a:r>
              <a:rPr lang="en-US" dirty="0" smtClean="0"/>
              <a:t>Solutions for crime and violence</a:t>
            </a:r>
            <a:endParaRPr lang="en-US" dirty="0"/>
          </a:p>
        </p:txBody>
      </p:sp>
      <p:graphicFrame>
        <p:nvGraphicFramePr>
          <p:cNvPr id="5" name="Diagram 4"/>
          <p:cNvGraphicFramePr/>
          <p:nvPr>
            <p:extLst>
              <p:ext uri="{D42A27DB-BD31-4B8C-83A1-F6EECF244321}">
                <p14:modId xmlns:p14="http://schemas.microsoft.com/office/powerpoint/2010/main" val="86230844"/>
              </p:ext>
            </p:extLst>
          </p:nvPr>
        </p:nvGraphicFramePr>
        <p:xfrm>
          <a:off x="1295400" y="2286000"/>
          <a:ext cx="7086600" cy="391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3968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259" y="365128"/>
            <a:ext cx="8470232" cy="848792"/>
          </a:xfrm>
        </p:spPr>
        <p:txBody>
          <a:bodyPr/>
          <a:lstStyle/>
          <a:p>
            <a:r>
              <a:rPr lang="en-US" dirty="0" smtClean="0"/>
              <a:t>De-escalate drug war</a:t>
            </a:r>
            <a:endParaRPr lang="en-US" dirty="0"/>
          </a:p>
        </p:txBody>
      </p:sp>
      <p:sp>
        <p:nvSpPr>
          <p:cNvPr id="3" name="Content Placeholder 2"/>
          <p:cNvSpPr>
            <a:spLocks noGrp="1"/>
          </p:cNvSpPr>
          <p:nvPr>
            <p:ph idx="1"/>
          </p:nvPr>
        </p:nvSpPr>
        <p:spPr>
          <a:xfrm>
            <a:off x="327259" y="1213920"/>
            <a:ext cx="3863741" cy="4653480"/>
          </a:xfrm>
        </p:spPr>
        <p:txBody>
          <a:bodyPr>
            <a:normAutofit fontScale="92500"/>
          </a:bodyPr>
          <a:lstStyle/>
          <a:p>
            <a:r>
              <a:rPr lang="en-US" dirty="0"/>
              <a:t>T</a:t>
            </a:r>
            <a:r>
              <a:rPr lang="en-US" dirty="0" smtClean="0"/>
              <a:t>reatment </a:t>
            </a:r>
            <a:r>
              <a:rPr lang="en-US" dirty="0"/>
              <a:t>for drug addiction is “prohibitively expensive, overcrowded, underfunded and subject to byzantine government rules</a:t>
            </a:r>
            <a:r>
              <a:rPr lang="en-US" dirty="0" smtClean="0"/>
              <a:t>.” </a:t>
            </a:r>
            <a:r>
              <a:rPr lang="en-US" dirty="0"/>
              <a:t>Obama administration drug czar Michael Botticelli “estimates that up to 80 percent of heroin addicts are never treated.”</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89" r="16858" b="1893"/>
          <a:stretch/>
        </p:blipFill>
        <p:spPr bwMode="auto">
          <a:xfrm>
            <a:off x="4419600" y="1295400"/>
            <a:ext cx="3819066"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5400000">
            <a:off x="5938510" y="3581209"/>
            <a:ext cx="5257800" cy="523220"/>
          </a:xfrm>
          <a:prstGeom prst="rect">
            <a:avLst/>
          </a:prstGeom>
          <a:noFill/>
        </p:spPr>
        <p:txBody>
          <a:bodyPr wrap="square" rtlCol="0">
            <a:spAutoFit/>
          </a:bodyPr>
          <a:lstStyle/>
          <a:p>
            <a:r>
              <a:rPr lang="en-US" sz="1400" dirty="0" smtClean="0"/>
              <a:t>Ingraham, ‘</a:t>
            </a:r>
            <a:r>
              <a:rPr lang="en-US" sz="1400" dirty="0" smtClean="0">
                <a:hlinkClick r:id="rId4"/>
              </a:rPr>
              <a:t>You </a:t>
            </a:r>
            <a:r>
              <a:rPr lang="en-US" sz="1400" dirty="0">
                <a:hlinkClick r:id="rId4"/>
              </a:rPr>
              <a:t>will not be arrested for using drugs</a:t>
            </a:r>
            <a:r>
              <a:rPr lang="en-US" sz="1400" dirty="0"/>
              <a:t>': What a sane drug policy looks </a:t>
            </a:r>
            <a:r>
              <a:rPr lang="en-US" sz="1400" dirty="0" smtClean="0"/>
              <a:t>like. </a:t>
            </a:r>
            <a:r>
              <a:rPr lang="en-US" sz="1400" i="1" dirty="0" smtClean="0"/>
              <a:t>Washington Post, </a:t>
            </a:r>
            <a:r>
              <a:rPr lang="en-US" sz="1400" dirty="0" smtClean="0"/>
              <a:t>2 Dec 2014</a:t>
            </a:r>
            <a:endParaRPr lang="en-US" sz="1400" dirty="0"/>
          </a:p>
        </p:txBody>
      </p:sp>
      <p:sp>
        <p:nvSpPr>
          <p:cNvPr id="5" name="TextBox 4"/>
          <p:cNvSpPr txBox="1"/>
          <p:nvPr/>
        </p:nvSpPr>
        <p:spPr>
          <a:xfrm>
            <a:off x="1371600" y="5257800"/>
            <a:ext cx="2819400" cy="738664"/>
          </a:xfrm>
          <a:prstGeom prst="rect">
            <a:avLst/>
          </a:prstGeom>
          <a:noFill/>
        </p:spPr>
        <p:txBody>
          <a:bodyPr wrap="square" rtlCol="0">
            <a:spAutoFit/>
          </a:bodyPr>
          <a:lstStyle/>
          <a:p>
            <a:r>
              <a:rPr lang="en-US" sz="1400" dirty="0"/>
              <a:t>Marc Fisher and Katie </a:t>
            </a:r>
            <a:r>
              <a:rPr lang="en-US" sz="1400" dirty="0" err="1"/>
              <a:t>Zezima</a:t>
            </a:r>
            <a:r>
              <a:rPr lang="en-US" sz="1400" dirty="0"/>
              <a:t>. 2015. This is where heroin almost killed her. </a:t>
            </a:r>
            <a:r>
              <a:rPr lang="en-US" sz="1400" i="1" dirty="0"/>
              <a:t>Washington Post</a:t>
            </a:r>
            <a:r>
              <a:rPr lang="en-US" sz="1400" dirty="0"/>
              <a:t>, </a:t>
            </a:r>
            <a:r>
              <a:rPr lang="en-US" sz="1400" dirty="0" smtClean="0"/>
              <a:t>3 Oct </a:t>
            </a:r>
            <a:r>
              <a:rPr lang="en-US" sz="1400" dirty="0"/>
              <a:t>2015</a:t>
            </a:r>
          </a:p>
        </p:txBody>
      </p:sp>
    </p:spTree>
    <p:extLst>
      <p:ext uri="{BB962C8B-B14F-4D97-AF65-F5344CB8AC3E}">
        <p14:creationId xmlns:p14="http://schemas.microsoft.com/office/powerpoint/2010/main" val="1974003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259" y="1295400"/>
            <a:ext cx="8470232" cy="4953000"/>
          </a:xfrm>
        </p:spPr>
        <p:txBody>
          <a:bodyPr>
            <a:normAutofit fontScale="92500" lnSpcReduction="10000"/>
          </a:bodyPr>
          <a:lstStyle/>
          <a:p>
            <a:pPr eaLnBrk="0" hangingPunct="0"/>
            <a:r>
              <a:rPr lang="en-US" dirty="0" smtClean="0"/>
              <a:t>In </a:t>
            </a:r>
            <a:r>
              <a:rPr lang="en-US" dirty="0"/>
              <a:t>2001 Portugal eliminated </a:t>
            </a:r>
            <a:r>
              <a:rPr lang="en-US" i="1" dirty="0"/>
              <a:t>criminal</a:t>
            </a:r>
            <a:r>
              <a:rPr lang="en-US" dirty="0"/>
              <a:t> penalties for </a:t>
            </a:r>
            <a:r>
              <a:rPr lang="en-US" i="1" dirty="0"/>
              <a:t>all</a:t>
            </a:r>
            <a:r>
              <a:rPr lang="en-US" dirty="0"/>
              <a:t> drugs in amounts for personal use. </a:t>
            </a:r>
            <a:endParaRPr lang="en-US" dirty="0" smtClean="0"/>
          </a:p>
          <a:p>
            <a:pPr eaLnBrk="0" hangingPunct="0"/>
            <a:r>
              <a:rPr lang="en-US" dirty="0" smtClean="0"/>
              <a:t>Possession still triggers </a:t>
            </a:r>
            <a:r>
              <a:rPr lang="en-US" dirty="0"/>
              <a:t>a hearing before the Commission for the Dissuasion of Drug Addiction, a three-person tribunal that discourages drug use and encourages addicts to get treatment. </a:t>
            </a:r>
            <a:endParaRPr lang="en-US" dirty="0" smtClean="0"/>
          </a:p>
          <a:p>
            <a:pPr eaLnBrk="0" hangingPunct="0"/>
            <a:r>
              <a:rPr lang="en-US" dirty="0" smtClean="0"/>
              <a:t>An evaluation found </a:t>
            </a:r>
            <a:r>
              <a:rPr lang="en-US" dirty="0"/>
              <a:t>reductions in problematic drug use and concludes that Portugal’s experience</a:t>
            </a:r>
          </a:p>
          <a:p>
            <a:pPr marL="457200" lvl="1" indent="0">
              <a:buNone/>
            </a:pPr>
            <a:r>
              <a:rPr lang="en-US" sz="2500" dirty="0"/>
              <a:t>demonstrates that—contrary to some predictions—decriminalization does not inevitably lead to rises in drug use. It can reduce the burden upon the criminal justice system. It can further contribute to social and health benefits. Moreover, such effects can be observed when decriminalizing all illicit drugs. This is important, as decriminalization </a:t>
            </a:r>
            <a:r>
              <a:rPr lang="en-US" sz="2500" dirty="0" smtClean="0"/>
              <a:t>is </a:t>
            </a:r>
            <a:r>
              <a:rPr lang="en-US" sz="2500" dirty="0"/>
              <a:t>commonly restricted to </a:t>
            </a:r>
            <a:r>
              <a:rPr lang="en-US" sz="2500" dirty="0" smtClean="0"/>
              <a:t>	cannabis alone.</a:t>
            </a:r>
            <a:endParaRPr lang="en-US" sz="2500" dirty="0"/>
          </a:p>
        </p:txBody>
      </p:sp>
      <p:sp>
        <p:nvSpPr>
          <p:cNvPr id="5" name="Title 1"/>
          <p:cNvSpPr>
            <a:spLocks noGrp="1"/>
          </p:cNvSpPr>
          <p:nvPr>
            <p:ph type="title"/>
          </p:nvPr>
        </p:nvSpPr>
        <p:spPr>
          <a:xfrm>
            <a:off x="327259" y="365128"/>
            <a:ext cx="8470232" cy="930272"/>
          </a:xfrm>
        </p:spPr>
        <p:txBody>
          <a:bodyPr/>
          <a:lstStyle/>
          <a:p>
            <a:r>
              <a:rPr lang="en-US" dirty="0" smtClean="0"/>
              <a:t>De-escalate drug war</a:t>
            </a:r>
            <a:endParaRPr lang="en-US" dirty="0"/>
          </a:p>
        </p:txBody>
      </p:sp>
      <p:sp>
        <p:nvSpPr>
          <p:cNvPr id="6" name="TextBox 5"/>
          <p:cNvSpPr txBox="1"/>
          <p:nvPr/>
        </p:nvSpPr>
        <p:spPr>
          <a:xfrm>
            <a:off x="3048000" y="6182380"/>
            <a:ext cx="5943600" cy="523220"/>
          </a:xfrm>
          <a:prstGeom prst="rect">
            <a:avLst/>
          </a:prstGeom>
          <a:noFill/>
        </p:spPr>
        <p:txBody>
          <a:bodyPr wrap="square" rtlCol="0">
            <a:spAutoFit/>
          </a:bodyPr>
          <a:lstStyle/>
          <a:p>
            <a:r>
              <a:rPr lang="en-GB" sz="1400" dirty="0" smtClean="0"/>
              <a:t>Hughes </a:t>
            </a:r>
            <a:r>
              <a:rPr lang="en-GB" sz="1400" dirty="0"/>
              <a:t>and </a:t>
            </a:r>
            <a:r>
              <a:rPr lang="en-GB" sz="1400" dirty="0" smtClean="0"/>
              <a:t>Steven</a:t>
            </a:r>
            <a:r>
              <a:rPr lang="en-GB" sz="1400" dirty="0"/>
              <a:t>. 2010. What Can We Learn From The Portuguese Decriminalization Of Illicit Drugs? </a:t>
            </a:r>
            <a:r>
              <a:rPr lang="en-GB" sz="1400" i="1" dirty="0"/>
              <a:t>British Journal of Criminology</a:t>
            </a:r>
            <a:r>
              <a:rPr lang="en-GB" sz="1400" dirty="0"/>
              <a:t>, 50(6), p. 1016. </a:t>
            </a:r>
            <a:endParaRPr lang="en-US" sz="1400" dirty="0"/>
          </a:p>
        </p:txBody>
      </p:sp>
    </p:spTree>
    <p:extLst>
      <p:ext uri="{BB962C8B-B14F-4D97-AF65-F5344CB8AC3E}">
        <p14:creationId xmlns:p14="http://schemas.microsoft.com/office/powerpoint/2010/main" val="4277156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594" y="381000"/>
            <a:ext cx="6911741" cy="854074"/>
          </a:xfrm>
        </p:spPr>
        <p:txBody>
          <a:bodyPr/>
          <a:lstStyle/>
          <a:p>
            <a:r>
              <a:rPr lang="en-US" dirty="0" smtClean="0"/>
              <a:t>Remove lead </a:t>
            </a:r>
            <a:endParaRPr lang="en-US" dirty="0"/>
          </a:p>
        </p:txBody>
      </p:sp>
      <p:sp>
        <p:nvSpPr>
          <p:cNvPr id="3" name="Content Placeholder 2"/>
          <p:cNvSpPr>
            <a:spLocks noGrp="1"/>
          </p:cNvSpPr>
          <p:nvPr>
            <p:ph idx="1"/>
          </p:nvPr>
        </p:nvSpPr>
        <p:spPr>
          <a:xfrm>
            <a:off x="327259" y="1331522"/>
            <a:ext cx="8470232" cy="4845441"/>
          </a:xfrm>
        </p:spPr>
        <p:txBody>
          <a:bodyPr>
            <a:normAutofit lnSpcReduction="10000"/>
          </a:bodyPr>
          <a:lstStyle/>
          <a:p>
            <a:r>
              <a:rPr lang="en-US" sz="3000" dirty="0" smtClean="0"/>
              <a:t>Neurotoxin – poisons brain cells and connections</a:t>
            </a:r>
          </a:p>
          <a:p>
            <a:r>
              <a:rPr lang="en-US" sz="3000" dirty="0" smtClean="0"/>
              <a:t>No safe level, accumulates [childhood exposure </a:t>
            </a:r>
            <a:r>
              <a:rPr lang="en-US" sz="3000" dirty="0" err="1" smtClean="0"/>
              <a:t>esp</a:t>
            </a:r>
            <a:r>
              <a:rPr lang="en-US" sz="3000" dirty="0" smtClean="0"/>
              <a:t> problematic]</a:t>
            </a:r>
          </a:p>
          <a:p>
            <a:r>
              <a:rPr lang="en-US" sz="3000" dirty="0" smtClean="0"/>
              <a:t>Lower IQ, attention deficit, impulsivity, homicide </a:t>
            </a:r>
            <a:r>
              <a:rPr lang="en-US" sz="3000" dirty="0"/>
              <a:t>rates, delinquency, and violent </a:t>
            </a:r>
            <a:r>
              <a:rPr lang="en-US" sz="3000" dirty="0" smtClean="0"/>
              <a:t>crime</a:t>
            </a:r>
            <a:r>
              <a:rPr lang="en-US" dirty="0"/>
              <a:t> </a:t>
            </a:r>
            <a:r>
              <a:rPr lang="en-US" sz="1400" dirty="0" smtClean="0"/>
              <a:t>(Barrett, Lead and Crime. </a:t>
            </a:r>
            <a:r>
              <a:rPr lang="en-US" sz="1400" i="1" dirty="0" smtClean="0"/>
              <a:t>Oxford Bibliographies in Criminology</a:t>
            </a:r>
            <a:r>
              <a:rPr lang="en-US" sz="1400" dirty="0" smtClean="0"/>
              <a:t>. 2013)</a:t>
            </a:r>
            <a:r>
              <a:rPr lang="en-US" dirty="0" smtClean="0"/>
              <a:t> </a:t>
            </a:r>
          </a:p>
          <a:p>
            <a:endParaRPr lang="en-US" dirty="0"/>
          </a:p>
          <a:p>
            <a:pPr marL="457200" lvl="1" indent="0">
              <a:buNone/>
            </a:pPr>
            <a:r>
              <a:rPr lang="en-US" sz="2600" dirty="0" smtClean="0"/>
              <a:t>Lead abatement leads to </a:t>
            </a:r>
            <a:r>
              <a:rPr lang="en-US" sz="2600" i="1" dirty="0" smtClean="0"/>
              <a:t>permanent</a:t>
            </a:r>
            <a:r>
              <a:rPr lang="en-US" sz="2600" dirty="0" smtClean="0"/>
              <a:t> crime </a:t>
            </a:r>
            <a:r>
              <a:rPr lang="en-US" sz="2600" dirty="0"/>
              <a:t>reduction </a:t>
            </a:r>
            <a:r>
              <a:rPr lang="en-US" sz="2600" dirty="0" smtClean="0"/>
              <a:t>of “at </a:t>
            </a:r>
            <a:r>
              <a:rPr lang="en-US" sz="2600" dirty="0"/>
              <a:t>least 10 percent. All the other cognitive and health benefits would be gravy. It’s hard to imagine any other crime-control expenditure with anything like that much bang for the buck</a:t>
            </a:r>
            <a:r>
              <a:rPr lang="en-US" sz="2600" dirty="0" smtClean="0"/>
              <a:t>.”</a:t>
            </a:r>
            <a:endParaRPr lang="en-US" sz="2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04800"/>
            <a:ext cx="1543050" cy="1026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63089" y="5868888"/>
            <a:ext cx="5486400" cy="307777"/>
          </a:xfrm>
          <a:prstGeom prst="rect">
            <a:avLst/>
          </a:prstGeom>
          <a:noFill/>
        </p:spPr>
        <p:txBody>
          <a:bodyPr wrap="square" rtlCol="0">
            <a:spAutoFit/>
          </a:bodyPr>
          <a:lstStyle/>
          <a:p>
            <a:r>
              <a:rPr lang="en-US" sz="1400" dirty="0" err="1" smtClean="0"/>
              <a:t>Kleiman</a:t>
            </a:r>
            <a:r>
              <a:rPr lang="en-US" sz="1400" dirty="0" smtClean="0"/>
              <a:t>, </a:t>
            </a:r>
            <a:r>
              <a:rPr lang="en-US" sz="1400" dirty="0" smtClean="0">
                <a:hlinkClick r:id="rId4"/>
              </a:rPr>
              <a:t>Smart on Crime</a:t>
            </a:r>
            <a:r>
              <a:rPr lang="en-US" sz="1400" dirty="0" smtClean="0"/>
              <a:t>. </a:t>
            </a:r>
            <a:r>
              <a:rPr lang="en-US" sz="1400" i="1" dirty="0" smtClean="0"/>
              <a:t>Democracy: A Journal of Ideas</a:t>
            </a:r>
            <a:r>
              <a:rPr lang="en-US" sz="1400" dirty="0" smtClean="0"/>
              <a:t>. Spring 2013. </a:t>
            </a:r>
            <a:endParaRPr lang="en-US" sz="1400" dirty="0"/>
          </a:p>
        </p:txBody>
      </p:sp>
    </p:spTree>
    <p:extLst>
      <p:ext uri="{BB962C8B-B14F-4D97-AF65-F5344CB8AC3E}">
        <p14:creationId xmlns:p14="http://schemas.microsoft.com/office/powerpoint/2010/main" val="1718649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71600"/>
            <a:ext cx="3175000" cy="2565400"/>
          </a:xfrm>
        </p:spPr>
        <p:txBody>
          <a:bodyPr/>
          <a:lstStyle/>
          <a:p>
            <a:r>
              <a:rPr lang="en-US" sz="4800" dirty="0" smtClean="0">
                <a:solidFill>
                  <a:srgbClr val="2F5897"/>
                </a:solidFill>
              </a:rPr>
              <a:t>Prison Should </a:t>
            </a:r>
            <a:r>
              <a:rPr lang="en-US" sz="4800" dirty="0">
                <a:solidFill>
                  <a:srgbClr val="2F5897"/>
                </a:solidFill>
              </a:rPr>
              <a:t>R</a:t>
            </a:r>
            <a:r>
              <a:rPr lang="en-US" sz="4800" dirty="0" smtClean="0">
                <a:solidFill>
                  <a:srgbClr val="2F5897"/>
                </a:solidFill>
              </a:rPr>
              <a:t>ehabilitate</a:t>
            </a:r>
            <a:r>
              <a:rPr lang="en-US" sz="4000" dirty="0" smtClean="0">
                <a:solidFill>
                  <a:srgbClr val="2F5897"/>
                </a:solidFill>
              </a:rPr>
              <a:t>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68648" y="381000"/>
            <a:ext cx="5527962" cy="6172200"/>
          </a:xfrm>
        </p:spPr>
      </p:pic>
    </p:spTree>
    <p:extLst>
      <p:ext uri="{BB962C8B-B14F-4D97-AF65-F5344CB8AC3E}">
        <p14:creationId xmlns:p14="http://schemas.microsoft.com/office/powerpoint/2010/main" val="3556905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259" y="365127"/>
            <a:ext cx="8470232" cy="854074"/>
          </a:xfrm>
        </p:spPr>
        <p:txBody>
          <a:bodyPr/>
          <a:lstStyle/>
          <a:p>
            <a:r>
              <a:rPr lang="en-US" dirty="0" smtClean="0"/>
              <a:t>Reduce Inequality</a:t>
            </a:r>
            <a:endParaRPr lang="en-US" dirty="0"/>
          </a:p>
        </p:txBody>
      </p:sp>
      <p:sp>
        <p:nvSpPr>
          <p:cNvPr id="3" name="Content Placeholder 2"/>
          <p:cNvSpPr>
            <a:spLocks noGrp="1"/>
          </p:cNvSpPr>
          <p:nvPr>
            <p:ph idx="1"/>
          </p:nvPr>
        </p:nvSpPr>
        <p:spPr>
          <a:xfrm>
            <a:off x="327259" y="1371600"/>
            <a:ext cx="8470232" cy="4805363"/>
          </a:xfrm>
        </p:spPr>
        <p:txBody>
          <a:bodyPr/>
          <a:lstStyle/>
          <a:p>
            <a:r>
              <a:rPr lang="en-US" sz="3600" dirty="0" smtClean="0"/>
              <a:t>Not “just” poverty – inequality, relative deprivation and concentrated disadvantage</a:t>
            </a:r>
          </a:p>
          <a:p>
            <a:endParaRPr lang="en-US" sz="3600" dirty="0"/>
          </a:p>
          <a:p>
            <a:pPr marL="457200" lvl="1" indent="0">
              <a:buNone/>
            </a:pPr>
            <a:r>
              <a:rPr lang="en-US" sz="3600" dirty="0" smtClean="0"/>
              <a:t>“Inequality </a:t>
            </a:r>
            <a:r>
              <a:rPr lang="en-US" sz="3600" dirty="0"/>
              <a:t>worsens both crimes of poverty motivated by need and crimes of wealth motivated by </a:t>
            </a:r>
            <a:r>
              <a:rPr lang="en-US" sz="3600" dirty="0" smtClean="0"/>
              <a:t>greed”</a:t>
            </a:r>
            <a:r>
              <a:rPr lang="en-US" dirty="0" smtClean="0"/>
              <a:t> </a:t>
            </a:r>
            <a:r>
              <a:rPr lang="en-US" sz="1400" dirty="0" smtClean="0"/>
              <a:t>Braithwaite, </a:t>
            </a:r>
            <a:r>
              <a:rPr lang="en-US" sz="1400" dirty="0"/>
              <a:t>Poverty Power and White Collar Crime, in Schlegel and </a:t>
            </a:r>
            <a:r>
              <a:rPr lang="en-US" sz="1400" dirty="0" err="1"/>
              <a:t>Weisburd</a:t>
            </a:r>
            <a:r>
              <a:rPr lang="en-US" sz="1400" dirty="0"/>
              <a:t>, </a:t>
            </a:r>
            <a:r>
              <a:rPr lang="en-US" sz="1400" i="1" dirty="0"/>
              <a:t>White-Collar Crime </a:t>
            </a:r>
            <a:r>
              <a:rPr lang="en-US" sz="1400" i="1" dirty="0" smtClean="0"/>
              <a:t>Reconsidered.</a:t>
            </a:r>
            <a:r>
              <a:rPr lang="en-US" sz="1400" dirty="0" smtClean="0"/>
              <a:t> Northeastern </a:t>
            </a:r>
            <a:r>
              <a:rPr lang="en-US" sz="1400" dirty="0"/>
              <a:t>University </a:t>
            </a:r>
            <a:r>
              <a:rPr lang="en-US" sz="1400" dirty="0" smtClean="0"/>
              <a:t>Press (1992).</a:t>
            </a:r>
            <a:r>
              <a:rPr lang="en-US" dirty="0" smtClean="0"/>
              <a:t> </a:t>
            </a:r>
            <a:endParaRPr lang="en-US" dirty="0"/>
          </a:p>
          <a:p>
            <a:endParaRPr lang="en-US" dirty="0"/>
          </a:p>
          <a:p>
            <a:endParaRPr lang="en-US" dirty="0"/>
          </a:p>
        </p:txBody>
      </p:sp>
    </p:spTree>
    <p:extLst>
      <p:ext uri="{BB962C8B-B14F-4D97-AF65-F5344CB8AC3E}">
        <p14:creationId xmlns:p14="http://schemas.microsoft.com/office/powerpoint/2010/main" val="2486330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868362"/>
          </a:xfrm>
        </p:spPr>
        <p:txBody>
          <a:bodyPr>
            <a:normAutofit fontScale="90000"/>
          </a:bodyPr>
          <a:lstStyle/>
          <a:p>
            <a:r>
              <a:rPr lang="en-US" dirty="0" smtClean="0"/>
              <a:t>Inequality &amp; crimes of the poor</a:t>
            </a:r>
            <a:endParaRPr lang="en-US" dirty="0"/>
          </a:p>
        </p:txBody>
      </p:sp>
      <p:sp>
        <p:nvSpPr>
          <p:cNvPr id="3" name="Content Placeholder 2"/>
          <p:cNvSpPr>
            <a:spLocks noGrp="1"/>
          </p:cNvSpPr>
          <p:nvPr>
            <p:ph idx="1"/>
          </p:nvPr>
        </p:nvSpPr>
        <p:spPr>
          <a:xfrm>
            <a:off x="457200" y="1295400"/>
            <a:ext cx="3733800" cy="5257800"/>
          </a:xfrm>
        </p:spPr>
        <p:txBody>
          <a:bodyPr>
            <a:normAutofit/>
          </a:bodyPr>
          <a:lstStyle/>
          <a:p>
            <a:r>
              <a:rPr lang="en-US" sz="2600" dirty="0" smtClean="0"/>
              <a:t>“Need”: absolute, perceive others to have, what whites have, expectations based on “advertising and dramatization of bourgeois lifestyles” (Braithwaite 1992 p 83)</a:t>
            </a:r>
          </a:p>
          <a:p>
            <a:r>
              <a:rPr lang="en-US" sz="2600" dirty="0" smtClean="0"/>
              <a:t>Fewer legitimate means to success, so more people try illegitimate means</a:t>
            </a:r>
          </a:p>
          <a:p>
            <a:endParaRPr lang="en-US" dirty="0" smtClean="0"/>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1" y="1354297"/>
            <a:ext cx="3730624" cy="474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rot="16200000">
            <a:off x="6084858" y="5324445"/>
            <a:ext cx="400110" cy="1600200"/>
          </a:xfrm>
          <a:prstGeom prst="rect">
            <a:avLst/>
          </a:prstGeom>
          <a:noFill/>
        </p:spPr>
        <p:txBody>
          <a:bodyPr vert="eaVert" wrap="square" rtlCol="0">
            <a:spAutoFit/>
          </a:bodyPr>
          <a:lstStyle/>
          <a:p>
            <a:r>
              <a:rPr lang="en-US" sz="1400" dirty="0" smtClean="0">
                <a:hlinkClick r:id="rId4"/>
              </a:rPr>
              <a:t>http://occuprint.org</a:t>
            </a:r>
            <a:r>
              <a:rPr lang="en-US" sz="1400" dirty="0" smtClean="0"/>
              <a:t> </a:t>
            </a:r>
            <a:endParaRPr lang="en-US" sz="1400" dirty="0"/>
          </a:p>
        </p:txBody>
      </p:sp>
    </p:spTree>
    <p:extLst>
      <p:ext uri="{BB962C8B-B14F-4D97-AF65-F5344CB8AC3E}">
        <p14:creationId xmlns:p14="http://schemas.microsoft.com/office/powerpoint/2010/main" val="23401623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792162"/>
          </a:xfrm>
        </p:spPr>
        <p:txBody>
          <a:bodyPr>
            <a:normAutofit fontScale="90000"/>
          </a:bodyPr>
          <a:lstStyle/>
          <a:p>
            <a:r>
              <a:rPr lang="en-US" dirty="0" smtClean="0"/>
              <a:t>Inequality &amp; crimes of the rich</a:t>
            </a:r>
            <a:endParaRPr lang="en-US" dirty="0"/>
          </a:p>
        </p:txBody>
      </p:sp>
      <p:sp>
        <p:nvSpPr>
          <p:cNvPr id="3" name="Content Placeholder 2"/>
          <p:cNvSpPr>
            <a:spLocks noGrp="1"/>
          </p:cNvSpPr>
          <p:nvPr>
            <p:ph idx="1"/>
          </p:nvPr>
        </p:nvSpPr>
        <p:spPr>
          <a:xfrm>
            <a:off x="533400" y="990600"/>
            <a:ext cx="8001000" cy="1600200"/>
          </a:xfrm>
        </p:spPr>
        <p:txBody>
          <a:bodyPr>
            <a:normAutofit/>
          </a:bodyPr>
          <a:lstStyle/>
          <a:p>
            <a:r>
              <a:rPr lang="en-US" sz="2300" dirty="0" smtClean="0"/>
              <a:t>“increasing concentrations of wealth [enables] the constitution of new forms of illegitimate opportunity” (p 85)</a:t>
            </a:r>
          </a:p>
          <a:p>
            <a:pPr lvl="1"/>
            <a:r>
              <a:rPr lang="en-US" sz="2100" dirty="0" smtClean="0"/>
              <a:t>Novel illegitimate strategies that “excel because they cannot be contemplated by those who are not wealthy” (p 88)</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226" t="3990" r="-836"/>
          <a:stretch/>
        </p:blipFill>
        <p:spPr>
          <a:xfrm>
            <a:off x="4953000" y="2780434"/>
            <a:ext cx="3617337" cy="3125932"/>
          </a:xfrm>
          <a:prstGeom prst="rect">
            <a:avLst/>
          </a:prstGeom>
        </p:spPr>
      </p:pic>
      <p:sp>
        <p:nvSpPr>
          <p:cNvPr id="7" name="Content Placeholder 2"/>
          <p:cNvSpPr txBox="1">
            <a:spLocks/>
          </p:cNvSpPr>
          <p:nvPr/>
        </p:nvSpPr>
        <p:spPr>
          <a:xfrm>
            <a:off x="381754" y="2438400"/>
            <a:ext cx="4419600" cy="3810000"/>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300" dirty="0" smtClean="0"/>
              <a:t>“people in positions of power have opportunity to commit crimes that involve the abuse of power, and the more power they have, the more abusive those crimes can be” (p 89)</a:t>
            </a:r>
          </a:p>
          <a:p>
            <a:r>
              <a:rPr lang="en-US" sz="2300" dirty="0" smtClean="0"/>
              <a:t>“undermines respect for the dominion of others” (p 80)</a:t>
            </a:r>
          </a:p>
          <a:p>
            <a:r>
              <a:rPr lang="en-US" sz="2400" dirty="0"/>
              <a:t>“power corrupts and unaccountable power </a:t>
            </a:r>
            <a:r>
              <a:rPr lang="en-US" sz="2400" dirty="0" smtClean="0"/>
              <a:t>corrupts 	with </a:t>
            </a:r>
            <a:r>
              <a:rPr lang="en-US" sz="2400" dirty="0"/>
              <a:t>impunity” </a:t>
            </a:r>
            <a:r>
              <a:rPr lang="en-US" sz="2400" dirty="0" smtClean="0"/>
              <a:t>(p 89)</a:t>
            </a:r>
            <a:endParaRPr lang="en-US" sz="2400" dirty="0"/>
          </a:p>
          <a:p>
            <a:endParaRPr lang="en-US" sz="2300" b="1" dirty="0" smtClean="0">
              <a:solidFill>
                <a:schemeClr val="accent5"/>
              </a:solidFill>
            </a:endParaRPr>
          </a:p>
        </p:txBody>
      </p:sp>
      <p:sp>
        <p:nvSpPr>
          <p:cNvPr id="4" name="TextBox 3"/>
          <p:cNvSpPr txBox="1"/>
          <p:nvPr/>
        </p:nvSpPr>
        <p:spPr>
          <a:xfrm>
            <a:off x="4800600" y="6146169"/>
            <a:ext cx="3429000" cy="369332"/>
          </a:xfrm>
          <a:prstGeom prst="rect">
            <a:avLst/>
          </a:prstGeom>
          <a:noFill/>
        </p:spPr>
        <p:txBody>
          <a:bodyPr wrap="square" rtlCol="0">
            <a:spAutoFit/>
          </a:bodyPr>
          <a:lstStyle/>
          <a:p>
            <a:r>
              <a:rPr lang="en-US" dirty="0" smtClean="0"/>
              <a:t>All quotes from Braithwaite 1992</a:t>
            </a:r>
            <a:endParaRPr lang="en-US" dirty="0"/>
          </a:p>
        </p:txBody>
      </p:sp>
    </p:spTree>
    <p:extLst>
      <p:ext uri="{BB962C8B-B14F-4D97-AF65-F5344CB8AC3E}">
        <p14:creationId xmlns:p14="http://schemas.microsoft.com/office/powerpoint/2010/main" val="21200429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259" y="365127"/>
            <a:ext cx="8470232" cy="777873"/>
          </a:xfrm>
        </p:spPr>
        <p:txBody>
          <a:bodyPr>
            <a:normAutofit fontScale="90000"/>
          </a:bodyPr>
          <a:lstStyle/>
          <a:p>
            <a:r>
              <a:rPr lang="en-US" dirty="0" smtClean="0"/>
              <a:t>Conclusions: Sentencing reform</a:t>
            </a:r>
            <a:endParaRPr lang="en-US" dirty="0"/>
          </a:p>
        </p:txBody>
      </p:sp>
      <p:sp>
        <p:nvSpPr>
          <p:cNvPr id="3" name="Content Placeholder 2"/>
          <p:cNvSpPr>
            <a:spLocks noGrp="1"/>
          </p:cNvSpPr>
          <p:nvPr>
            <p:ph idx="1"/>
          </p:nvPr>
        </p:nvSpPr>
        <p:spPr>
          <a:xfrm>
            <a:off x="327259" y="1219201"/>
            <a:ext cx="8470232" cy="2057400"/>
          </a:xfrm>
        </p:spPr>
        <p:txBody>
          <a:bodyPr/>
          <a:lstStyle/>
          <a:p>
            <a:r>
              <a:rPr lang="en-US" sz="3200" dirty="0" smtClean="0"/>
              <a:t>Sentencing reform has nibbled around the edges and must get more substantial</a:t>
            </a:r>
          </a:p>
          <a:p>
            <a:r>
              <a:rPr lang="en-US" sz="3200" dirty="0" smtClean="0"/>
              <a:t>Not clear if we are going to be “smart on crime” or “cheap on crime”</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0126" y="3088900"/>
            <a:ext cx="4240048" cy="3191041"/>
          </a:xfrm>
          <a:prstGeom prst="rect">
            <a:avLst/>
          </a:prstGeom>
        </p:spPr>
      </p:pic>
      <p:sp>
        <p:nvSpPr>
          <p:cNvPr id="5" name="TextBox 4"/>
          <p:cNvSpPr txBox="1"/>
          <p:nvPr/>
        </p:nvSpPr>
        <p:spPr>
          <a:xfrm>
            <a:off x="304800" y="3276600"/>
            <a:ext cx="4267200" cy="2815643"/>
          </a:xfrm>
          <a:prstGeom prst="rect">
            <a:avLst/>
          </a:prstGeom>
          <a:noFill/>
        </p:spPr>
        <p:txBody>
          <a:bodyPr wrap="square" rtlCol="0">
            <a:spAutoFit/>
          </a:bodyPr>
          <a:lstStyle/>
          <a:p>
            <a:pPr marL="685800" lvl="1" indent="-228600">
              <a:lnSpc>
                <a:spcPct val="90000"/>
              </a:lnSpc>
              <a:spcBef>
                <a:spcPts val="500"/>
              </a:spcBef>
              <a:buClr>
                <a:srgbClr val="4472C4">
                  <a:lumMod val="75000"/>
                </a:srgbClr>
              </a:buClr>
              <a:buFont typeface="Arial" panose="020B0604020202020204" pitchFamily="34" charset="0"/>
              <a:buChar char="•"/>
            </a:pPr>
            <a:r>
              <a:rPr lang="en-US" sz="2800" dirty="0">
                <a:solidFill>
                  <a:prstClr val="black"/>
                </a:solidFill>
              </a:rPr>
              <a:t>“if an economic downturn produces changes in our correctional policies, do they last when the market recovers?”</a:t>
            </a:r>
          </a:p>
          <a:p>
            <a:pPr lvl="1">
              <a:lnSpc>
                <a:spcPct val="90000"/>
              </a:lnSpc>
              <a:spcBef>
                <a:spcPts val="500"/>
              </a:spcBef>
              <a:buClr>
                <a:srgbClr val="4472C4">
                  <a:lumMod val="75000"/>
                </a:srgbClr>
              </a:buClr>
            </a:pPr>
            <a:r>
              <a:rPr lang="en-US" sz="2400" dirty="0" smtClean="0">
                <a:solidFill>
                  <a:prstClr val="black"/>
                </a:solidFill>
              </a:rPr>
              <a:t>	-</a:t>
            </a:r>
            <a:r>
              <a:rPr lang="en-US" sz="1400" dirty="0" err="1">
                <a:solidFill>
                  <a:prstClr val="black"/>
                </a:solidFill>
              </a:rPr>
              <a:t>Aviram</a:t>
            </a:r>
            <a:r>
              <a:rPr lang="en-US" sz="1400" dirty="0">
                <a:solidFill>
                  <a:prstClr val="black"/>
                </a:solidFill>
              </a:rPr>
              <a:t>, </a:t>
            </a:r>
            <a:r>
              <a:rPr lang="en-US" sz="1400" i="1" dirty="0">
                <a:solidFill>
                  <a:prstClr val="black"/>
                </a:solidFill>
              </a:rPr>
              <a:t>Cheap on Crime</a:t>
            </a:r>
            <a:r>
              <a:rPr lang="en-US" sz="1400" dirty="0">
                <a:solidFill>
                  <a:prstClr val="black"/>
                </a:solidFill>
              </a:rPr>
              <a:t> (2015), p 14</a:t>
            </a:r>
          </a:p>
        </p:txBody>
      </p:sp>
    </p:spTree>
    <p:extLst>
      <p:ext uri="{BB962C8B-B14F-4D97-AF65-F5344CB8AC3E}">
        <p14:creationId xmlns:p14="http://schemas.microsoft.com/office/powerpoint/2010/main" val="4147006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92162"/>
          </a:xfrm>
        </p:spPr>
        <p:txBody>
          <a:bodyPr>
            <a:normAutofit/>
          </a:bodyPr>
          <a:lstStyle/>
          <a:p>
            <a:r>
              <a:rPr lang="en-US" sz="4800" dirty="0" smtClean="0"/>
              <a:t>Reform Scenarios, next 35 years…</a:t>
            </a:r>
            <a:endParaRPr lang="en-US" sz="4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990600"/>
            <a:ext cx="6845383" cy="5003665"/>
          </a:xfrm>
        </p:spPr>
      </p:pic>
      <p:sp>
        <p:nvSpPr>
          <p:cNvPr id="5" name="TextBox 4"/>
          <p:cNvSpPr txBox="1"/>
          <p:nvPr/>
        </p:nvSpPr>
        <p:spPr>
          <a:xfrm>
            <a:off x="3505200" y="6019800"/>
            <a:ext cx="4953000" cy="646331"/>
          </a:xfrm>
          <a:prstGeom prst="rect">
            <a:avLst/>
          </a:prstGeom>
          <a:noFill/>
        </p:spPr>
        <p:txBody>
          <a:bodyPr wrap="square" rtlCol="0">
            <a:spAutoFit/>
          </a:bodyPr>
          <a:lstStyle/>
          <a:p>
            <a:r>
              <a:rPr lang="en-US" dirty="0" smtClean="0"/>
              <a:t>Data from 1925 – 2014 from Bureau of Justice Statistics, </a:t>
            </a:r>
            <a:r>
              <a:rPr lang="en-US" i="1" dirty="0" smtClean="0"/>
              <a:t>Prisoners in 2014</a:t>
            </a:r>
            <a:r>
              <a:rPr lang="en-US" dirty="0" smtClean="0"/>
              <a:t>, Table 1. </a:t>
            </a:r>
            <a:endParaRPr lang="en-US" dirty="0"/>
          </a:p>
        </p:txBody>
      </p:sp>
    </p:spTree>
    <p:extLst>
      <p:ext uri="{BB962C8B-B14F-4D97-AF65-F5344CB8AC3E}">
        <p14:creationId xmlns:p14="http://schemas.microsoft.com/office/powerpoint/2010/main" val="3910184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838200"/>
          </a:xfrm>
        </p:spPr>
        <p:txBody>
          <a:bodyPr>
            <a:noAutofit/>
          </a:bodyPr>
          <a:lstStyle/>
          <a:p>
            <a:r>
              <a:rPr lang="en-US" sz="4400" dirty="0" smtClean="0"/>
              <a:t>Conclusions: post-warehouse prison</a:t>
            </a:r>
            <a:endParaRPr lang="en-US" sz="4400" dirty="0"/>
          </a:p>
        </p:txBody>
      </p:sp>
      <p:sp>
        <p:nvSpPr>
          <p:cNvPr id="3" name="Content Placeholder 2"/>
          <p:cNvSpPr>
            <a:spLocks noGrp="1"/>
          </p:cNvSpPr>
          <p:nvPr>
            <p:ph idx="1"/>
          </p:nvPr>
        </p:nvSpPr>
        <p:spPr>
          <a:xfrm>
            <a:off x="457200" y="1447801"/>
            <a:ext cx="5334000" cy="2209799"/>
          </a:xfrm>
        </p:spPr>
        <p:txBody>
          <a:bodyPr>
            <a:normAutofit/>
          </a:bodyPr>
          <a:lstStyle/>
          <a:p>
            <a:r>
              <a:rPr lang="en-US" sz="2800" dirty="0" smtClean="0">
                <a:solidFill>
                  <a:schemeClr val="tx1">
                    <a:lumMod val="75000"/>
                    <a:lumOff val="25000"/>
                  </a:schemeClr>
                </a:solidFill>
              </a:rPr>
              <a:t>Fewer warehouse prisons</a:t>
            </a:r>
          </a:p>
          <a:p>
            <a:r>
              <a:rPr lang="en-US" sz="2800" dirty="0" smtClean="0">
                <a:solidFill>
                  <a:schemeClr val="tx1">
                    <a:lumMod val="75000"/>
                    <a:lumOff val="25000"/>
                  </a:schemeClr>
                </a:solidFill>
              </a:rPr>
              <a:t>Reform/improve/transform existing warehouse prisons</a:t>
            </a:r>
          </a:p>
          <a:p>
            <a:endParaRPr lang="en-US" sz="1400" dirty="0">
              <a:solidFill>
                <a:schemeClr val="tx1">
                  <a:lumMod val="75000"/>
                  <a:lumOff val="25000"/>
                </a:schemeClr>
              </a:solidFill>
            </a:endParaRPr>
          </a:p>
          <a:p>
            <a:pPr marL="0" indent="0">
              <a:buNone/>
            </a:pPr>
            <a:r>
              <a:rPr lang="en-US" sz="2800" dirty="0" smtClean="0">
                <a:solidFill>
                  <a:schemeClr val="tx1">
                    <a:lumMod val="75000"/>
                    <a:lumOff val="25000"/>
                  </a:schemeClr>
                </a:solidFill>
              </a:rPr>
              <a:t>	</a:t>
            </a:r>
            <a:r>
              <a:rPr lang="en-US" sz="2800" b="1" i="1" dirty="0" smtClean="0">
                <a:solidFill>
                  <a:schemeClr val="tx1">
                    <a:lumMod val="75000"/>
                    <a:lumOff val="25000"/>
                  </a:schemeClr>
                </a:solidFill>
              </a:rPr>
              <a:t>and</a:t>
            </a:r>
          </a:p>
        </p:txBody>
      </p:sp>
      <p:sp>
        <p:nvSpPr>
          <p:cNvPr id="5" name="TextBox 4"/>
          <p:cNvSpPr txBox="1"/>
          <p:nvPr/>
        </p:nvSpPr>
        <p:spPr>
          <a:xfrm>
            <a:off x="1143000" y="5181600"/>
            <a:ext cx="6858000" cy="1200329"/>
          </a:xfrm>
          <a:prstGeom prst="rect">
            <a:avLst/>
          </a:prstGeom>
          <a:solidFill>
            <a:schemeClr val="bg2"/>
          </a:solidFill>
        </p:spPr>
        <p:txBody>
          <a:bodyPr wrap="square" rtlCol="0">
            <a:spAutoFit/>
          </a:bodyPr>
          <a:lstStyle/>
          <a:p>
            <a:pPr algn="ctr"/>
            <a:r>
              <a:rPr lang="en-US" sz="2400" dirty="0" smtClean="0">
                <a:solidFill>
                  <a:schemeClr val="tx2"/>
                </a:solidFill>
              </a:rPr>
              <a:t>If you knew your neighbor was recently released from prison, what kind of prison would you like it to be?</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8736" y="1295400"/>
            <a:ext cx="2859088" cy="218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3733800"/>
            <a:ext cx="7696200" cy="954107"/>
          </a:xfrm>
          <a:prstGeom prst="rect">
            <a:avLst/>
          </a:prstGeom>
          <a:noFill/>
        </p:spPr>
        <p:txBody>
          <a:bodyPr wrap="square" rtlCol="0">
            <a:spAutoFit/>
          </a:bodyPr>
          <a:lstStyle/>
          <a:p>
            <a:pPr marL="342900" lvl="0" indent="-342900">
              <a:spcBef>
                <a:spcPct val="20000"/>
              </a:spcBef>
              <a:buFont typeface="Arial" pitchFamily="34" charset="0"/>
              <a:buChar char="•"/>
            </a:pPr>
            <a:r>
              <a:rPr lang="en-US" sz="2800" dirty="0">
                <a:solidFill>
                  <a:prstClr val="black">
                    <a:lumMod val="75000"/>
                    <a:lumOff val="25000"/>
                  </a:prstClr>
                </a:solidFill>
                <a:latin typeface="Century Gothic"/>
              </a:rPr>
              <a:t>Create experimental space for next-generation rehabilitation center</a:t>
            </a:r>
          </a:p>
        </p:txBody>
      </p:sp>
    </p:spTree>
    <p:extLst>
      <p:ext uri="{BB962C8B-B14F-4D97-AF65-F5344CB8AC3E}">
        <p14:creationId xmlns:p14="http://schemas.microsoft.com/office/powerpoint/2010/main" val="3201242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7474401" cy="4343400"/>
          </a:xfrm>
        </p:spPr>
        <p:txBody>
          <a:bodyPr>
            <a:normAutofit/>
          </a:bodyPr>
          <a:lstStyle/>
          <a:p>
            <a:pPr marL="0" indent="0">
              <a:buNone/>
            </a:pPr>
            <a:r>
              <a:rPr lang="en-US" dirty="0" smtClean="0">
                <a:solidFill>
                  <a:schemeClr val="tx1">
                    <a:lumMod val="65000"/>
                    <a:lumOff val="35000"/>
                  </a:schemeClr>
                </a:solidFill>
              </a:rPr>
              <a:t>“the </a:t>
            </a:r>
            <a:r>
              <a:rPr lang="en-US" dirty="0">
                <a:solidFill>
                  <a:schemeClr val="tx1">
                    <a:lumMod val="65000"/>
                    <a:lumOff val="35000"/>
                  </a:schemeClr>
                </a:solidFill>
              </a:rPr>
              <a:t>rehabilitative ideal draws its power from its </a:t>
            </a:r>
            <a:r>
              <a:rPr lang="en-US" dirty="0" smtClean="0">
                <a:solidFill>
                  <a:schemeClr val="tx1">
                    <a:lumMod val="65000"/>
                    <a:lumOff val="35000"/>
                  </a:schemeClr>
                </a:solidFill>
              </a:rPr>
              <a:t>nobility </a:t>
            </a:r>
            <a:r>
              <a:rPr lang="en-US" dirty="0">
                <a:solidFill>
                  <a:schemeClr val="tx1">
                    <a:lumMod val="65000"/>
                    <a:lumOff val="35000"/>
                  </a:schemeClr>
                </a:solidFill>
              </a:rPr>
              <a:t>and its </a:t>
            </a:r>
            <a:r>
              <a:rPr lang="en-US" dirty="0" smtClean="0">
                <a:solidFill>
                  <a:schemeClr val="tx1">
                    <a:lumMod val="65000"/>
                    <a:lumOff val="35000"/>
                  </a:schemeClr>
                </a:solidFill>
              </a:rPr>
              <a:t>rationality — from </a:t>
            </a:r>
            <a:r>
              <a:rPr lang="en-US" dirty="0">
                <a:solidFill>
                  <a:schemeClr val="tx1">
                    <a:lumMod val="65000"/>
                    <a:lumOff val="35000"/>
                  </a:schemeClr>
                </a:solidFill>
              </a:rPr>
              <a:t>the promise that compassionate science, rather </a:t>
            </a:r>
            <a:r>
              <a:rPr lang="en-US" dirty="0" smtClean="0">
                <a:solidFill>
                  <a:schemeClr val="tx1">
                    <a:lumMod val="65000"/>
                    <a:lumOff val="35000"/>
                  </a:schemeClr>
                </a:solidFill>
              </a:rPr>
              <a:t>than        vengeful </a:t>
            </a:r>
            <a:r>
              <a:rPr lang="en-US" dirty="0">
                <a:solidFill>
                  <a:schemeClr val="tx1">
                    <a:lumMod val="65000"/>
                    <a:lumOff val="35000"/>
                  </a:schemeClr>
                </a:solidFill>
              </a:rPr>
              <a:t>punishment, is the road to </a:t>
            </a:r>
            <a:r>
              <a:rPr lang="en-US" dirty="0" smtClean="0">
                <a:solidFill>
                  <a:schemeClr val="tx1">
                    <a:lumMod val="65000"/>
                    <a:lumOff val="35000"/>
                  </a:schemeClr>
                </a:solidFill>
              </a:rPr>
              <a:t>reducing </a:t>
            </a:r>
            <a:r>
              <a:rPr lang="en-US" dirty="0">
                <a:solidFill>
                  <a:schemeClr val="tx1">
                    <a:lumMod val="65000"/>
                    <a:lumOff val="35000"/>
                  </a:schemeClr>
                </a:solidFill>
              </a:rPr>
              <a:t>crime. </a:t>
            </a:r>
            <a:endParaRPr lang="en-US" dirty="0" smtClean="0">
              <a:solidFill>
                <a:schemeClr val="tx1">
                  <a:lumMod val="65000"/>
                  <a:lumOff val="35000"/>
                </a:schemeClr>
              </a:solidFill>
            </a:endParaRPr>
          </a:p>
          <a:p>
            <a:pPr marL="0" indent="0">
              <a:buNone/>
            </a:pPr>
            <a:r>
              <a:rPr lang="en-US" dirty="0" smtClean="0">
                <a:solidFill>
                  <a:schemeClr val="tx1">
                    <a:lumMod val="65000"/>
                    <a:lumOff val="35000"/>
                  </a:schemeClr>
                </a:solidFill>
              </a:rPr>
              <a:t>Rehabilitation </a:t>
            </a:r>
            <a:r>
              <a:rPr lang="en-US" dirty="0">
                <a:solidFill>
                  <a:schemeClr val="tx1">
                    <a:lumMod val="65000"/>
                    <a:lumOff val="35000"/>
                  </a:schemeClr>
                </a:solidFill>
              </a:rPr>
              <a:t>allows us to </a:t>
            </a:r>
            <a:r>
              <a:rPr lang="en-US" dirty="0" smtClean="0">
                <a:solidFill>
                  <a:schemeClr val="tx1">
                    <a:lumMod val="65000"/>
                    <a:lumOff val="35000"/>
                  </a:schemeClr>
                </a:solidFill>
              </a:rPr>
              <a:t>be </a:t>
            </a:r>
            <a:r>
              <a:rPr lang="en-US" dirty="0">
                <a:solidFill>
                  <a:schemeClr val="tx1">
                    <a:lumMod val="65000"/>
                    <a:lumOff val="35000"/>
                  </a:schemeClr>
                </a:solidFill>
              </a:rPr>
              <a:t>a better </a:t>
            </a:r>
            <a:r>
              <a:rPr lang="en-US" dirty="0" smtClean="0">
                <a:solidFill>
                  <a:schemeClr val="tx1">
                    <a:lumMod val="65000"/>
                    <a:lumOff val="35000"/>
                  </a:schemeClr>
                </a:solidFill>
              </a:rPr>
              <a:t>             and safer </a:t>
            </a:r>
            <a:r>
              <a:rPr lang="en-US" dirty="0">
                <a:solidFill>
                  <a:schemeClr val="tx1">
                    <a:lumMod val="65000"/>
                    <a:lumOff val="35000"/>
                  </a:schemeClr>
                </a:solidFill>
              </a:rPr>
              <a:t>people</a:t>
            </a:r>
            <a:r>
              <a:rPr lang="en-US" dirty="0" smtClean="0">
                <a:solidFill>
                  <a:schemeClr val="tx1">
                    <a:lumMod val="65000"/>
                    <a:lumOff val="35000"/>
                  </a:schemeClr>
                </a:solidFill>
              </a:rPr>
              <a:t>”</a:t>
            </a:r>
          </a:p>
          <a:p>
            <a:pPr marL="0" indent="0">
              <a:buNone/>
            </a:pPr>
            <a:endParaRPr lang="en-US" sz="800" dirty="0">
              <a:solidFill>
                <a:schemeClr val="tx1">
                  <a:lumMod val="65000"/>
                  <a:lumOff val="35000"/>
                </a:schemeClr>
              </a:solidFill>
            </a:endParaRPr>
          </a:p>
          <a:p>
            <a:pPr marL="0" indent="0">
              <a:buNone/>
            </a:pPr>
            <a:r>
              <a:rPr lang="en-US" sz="800" dirty="0" smtClean="0">
                <a:solidFill>
                  <a:schemeClr val="tx1">
                    <a:lumMod val="65000"/>
                    <a:lumOff val="35000"/>
                  </a:schemeClr>
                </a:solidFill>
              </a:rPr>
              <a:t>	</a:t>
            </a:r>
            <a:r>
              <a:rPr lang="en-US" dirty="0" smtClean="0">
                <a:solidFill>
                  <a:schemeClr val="tx1">
                    <a:lumMod val="65000"/>
                    <a:lumOff val="35000"/>
                  </a:schemeClr>
                </a:solidFill>
              </a:rPr>
              <a:t>-Francis Cullen</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9598" y="3281304"/>
            <a:ext cx="2147202" cy="2650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19200" y="5315263"/>
            <a:ext cx="5011093" cy="646331"/>
          </a:xfrm>
          <a:prstGeom prst="rect">
            <a:avLst/>
          </a:prstGeom>
          <a:noFill/>
        </p:spPr>
        <p:txBody>
          <a:bodyPr wrap="square" rtlCol="0">
            <a:spAutoFit/>
          </a:bodyPr>
          <a:lstStyle/>
          <a:p>
            <a:pPr lvl="0">
              <a:spcBef>
                <a:spcPct val="20000"/>
              </a:spcBef>
            </a:pPr>
            <a:r>
              <a:rPr lang="en-US" sz="1200" dirty="0">
                <a:solidFill>
                  <a:prstClr val="black">
                    <a:lumMod val="50000"/>
                    <a:lumOff val="50000"/>
                  </a:prstClr>
                </a:solidFill>
                <a:latin typeface="Century Gothic"/>
              </a:rPr>
              <a:t>quoted in Leighton, Paul. 2014.  “</a:t>
            </a:r>
            <a:r>
              <a:rPr lang="en-US" sz="1200" dirty="0">
                <a:solidFill>
                  <a:prstClr val="black">
                    <a:lumMod val="50000"/>
                    <a:lumOff val="50000"/>
                  </a:prstClr>
                </a:solidFill>
                <a:latin typeface="Century Gothic"/>
                <a:hlinkClick r:id="rId4"/>
              </a:rPr>
              <a:t>A model prison for the next 50 years”</a:t>
            </a:r>
            <a:r>
              <a:rPr lang="en-US" sz="1200" dirty="0">
                <a:solidFill>
                  <a:prstClr val="black">
                    <a:lumMod val="50000"/>
                    <a:lumOff val="50000"/>
                  </a:prstClr>
                </a:solidFill>
                <a:latin typeface="Century Gothic"/>
              </a:rPr>
              <a:t>: The high-tech, public private Shimane Asahi Rehabilitation Center. </a:t>
            </a:r>
            <a:r>
              <a:rPr lang="en-US" sz="1200" i="1" dirty="0">
                <a:solidFill>
                  <a:prstClr val="black">
                    <a:lumMod val="50000"/>
                    <a:lumOff val="50000"/>
                  </a:prstClr>
                </a:solidFill>
                <a:latin typeface="Century Gothic"/>
              </a:rPr>
              <a:t>Justice Policy Journal</a:t>
            </a:r>
            <a:r>
              <a:rPr lang="en-US" sz="1200" dirty="0">
                <a:solidFill>
                  <a:prstClr val="black">
                    <a:lumMod val="50000"/>
                    <a:lumOff val="50000"/>
                  </a:prstClr>
                </a:solidFill>
                <a:latin typeface="Century Gothic"/>
              </a:rPr>
              <a:t>, 11(1), </a:t>
            </a:r>
            <a:endParaRPr lang="en-US" sz="1400" dirty="0">
              <a:solidFill>
                <a:prstClr val="black">
                  <a:lumMod val="50000"/>
                  <a:lumOff val="50000"/>
                </a:prstClr>
              </a:solidFill>
              <a:latin typeface="Century Gothic"/>
            </a:endParaRPr>
          </a:p>
        </p:txBody>
      </p:sp>
      <p:sp>
        <p:nvSpPr>
          <p:cNvPr id="7" name="Title 1"/>
          <p:cNvSpPr>
            <a:spLocks noGrp="1"/>
          </p:cNvSpPr>
          <p:nvPr>
            <p:ph type="title"/>
          </p:nvPr>
        </p:nvSpPr>
        <p:spPr>
          <a:xfrm>
            <a:off x="304800" y="304800"/>
            <a:ext cx="8610600" cy="838200"/>
          </a:xfrm>
        </p:spPr>
        <p:txBody>
          <a:bodyPr>
            <a:noAutofit/>
          </a:bodyPr>
          <a:lstStyle/>
          <a:p>
            <a:r>
              <a:rPr lang="en-US" sz="4400" dirty="0" smtClean="0"/>
              <a:t>Conclusions:</a:t>
            </a:r>
            <a:r>
              <a:rPr lang="en-US" sz="4400" dirty="0"/>
              <a:t> Reaffirm rehabilitation</a:t>
            </a:r>
          </a:p>
        </p:txBody>
      </p:sp>
    </p:spTree>
    <p:extLst>
      <p:ext uri="{BB962C8B-B14F-4D97-AF65-F5344CB8AC3E}">
        <p14:creationId xmlns:p14="http://schemas.microsoft.com/office/powerpoint/2010/main" val="772183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255" y="1295399"/>
            <a:ext cx="6759341" cy="4343400"/>
          </a:xfrm>
        </p:spPr>
        <p:txBody>
          <a:bodyPr/>
          <a:lstStyle/>
          <a:p>
            <a:r>
              <a:rPr lang="en-US" sz="2900" dirty="0" smtClean="0"/>
              <a:t>Police and prisons necessary, but ineffective at crime prevention and reducing problems related to drug use</a:t>
            </a:r>
          </a:p>
          <a:p>
            <a:r>
              <a:rPr lang="en-US" sz="2900" dirty="0"/>
              <a:t>National Academy of </a:t>
            </a:r>
            <a:r>
              <a:rPr lang="en-US" sz="2900" dirty="0" smtClean="0"/>
              <a:t>Sciences, </a:t>
            </a:r>
            <a:r>
              <a:rPr lang="en-US" sz="2900" i="1" dirty="0" smtClean="0"/>
              <a:t>Fairness </a:t>
            </a:r>
            <a:r>
              <a:rPr lang="en-US" sz="2900" i="1" dirty="0"/>
              <a:t>and Effectiveness in Policing: The </a:t>
            </a:r>
            <a:r>
              <a:rPr lang="en-US" sz="2900" i="1" dirty="0" smtClean="0"/>
              <a:t>Evidence</a:t>
            </a:r>
            <a:endParaRPr lang="en-US" sz="2900" dirty="0"/>
          </a:p>
          <a:p>
            <a:pPr marL="457200" lvl="1" indent="0">
              <a:buNone/>
            </a:pPr>
            <a:r>
              <a:rPr lang="en-US" sz="2800" dirty="0"/>
              <a:t>“a century of criminological research has documented the powerful impact of a long list of social and economic factors on crime… and they are mainly beyond the reach of the </a:t>
            </a:r>
            <a:r>
              <a:rPr lang="en-US" sz="2800" dirty="0" smtClean="0"/>
              <a:t>police” </a:t>
            </a:r>
            <a:r>
              <a:rPr lang="en-US" sz="1400" dirty="0" smtClean="0"/>
              <a:t>(2004, p 247)</a:t>
            </a:r>
            <a:endParaRPr lang="en-US" sz="1400" dirty="0"/>
          </a:p>
        </p:txBody>
      </p:sp>
      <p:sp>
        <p:nvSpPr>
          <p:cNvPr id="4" name="Title 1"/>
          <p:cNvSpPr>
            <a:spLocks noGrp="1"/>
          </p:cNvSpPr>
          <p:nvPr>
            <p:ph type="title"/>
          </p:nvPr>
        </p:nvSpPr>
        <p:spPr>
          <a:xfrm>
            <a:off x="152400" y="365127"/>
            <a:ext cx="8839200" cy="930273"/>
          </a:xfrm>
        </p:spPr>
        <p:txBody>
          <a:bodyPr>
            <a:noAutofit/>
          </a:bodyPr>
          <a:lstStyle/>
          <a:p>
            <a:r>
              <a:rPr lang="en-US" sz="4800" dirty="0" smtClean="0"/>
              <a:t>Conclusions: Crime Prevention</a:t>
            </a:r>
            <a:endParaRPr lang="en-US" sz="4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295399"/>
            <a:ext cx="1676400" cy="4610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45614" y="5943600"/>
            <a:ext cx="2550367" cy="369332"/>
          </a:xfrm>
          <a:prstGeom prst="rect">
            <a:avLst/>
          </a:prstGeom>
          <a:noFill/>
        </p:spPr>
        <p:txBody>
          <a:bodyPr wrap="square" rtlCol="0">
            <a:spAutoFit/>
          </a:bodyPr>
          <a:lstStyle/>
          <a:p>
            <a:r>
              <a:rPr lang="en-US" dirty="0" smtClean="0"/>
              <a:t>Not smart or sustainable</a:t>
            </a:r>
            <a:endParaRPr lang="en-US" dirty="0"/>
          </a:p>
        </p:txBody>
      </p:sp>
    </p:spTree>
    <p:extLst>
      <p:ext uri="{BB962C8B-B14F-4D97-AF65-F5344CB8AC3E}">
        <p14:creationId xmlns:p14="http://schemas.microsoft.com/office/powerpoint/2010/main" val="3247573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259" y="1295400"/>
            <a:ext cx="8207141" cy="4881563"/>
          </a:xfrm>
        </p:spPr>
        <p:txBody>
          <a:bodyPr>
            <a:normAutofit lnSpcReduction="10000"/>
          </a:bodyPr>
          <a:lstStyle/>
          <a:p>
            <a:r>
              <a:rPr lang="en-US" sz="3200" dirty="0" smtClean="0"/>
              <a:t>Invest in crime prevention</a:t>
            </a:r>
          </a:p>
          <a:p>
            <a:r>
              <a:rPr lang="en-US" sz="3200" dirty="0" smtClean="0"/>
              <a:t>Hundreds of evidence-based programs for individuals, families – need the political will to spend on them</a:t>
            </a:r>
          </a:p>
          <a:p>
            <a:r>
              <a:rPr lang="en-US" sz="3200" dirty="0" smtClean="0"/>
              <a:t>Changes to produce more social and economic justice – need the political to make changes</a:t>
            </a:r>
            <a:r>
              <a:rPr lang="en-US" dirty="0" smtClean="0"/>
              <a:t> </a:t>
            </a:r>
          </a:p>
          <a:p>
            <a:pPr marL="0" indent="0">
              <a:buNone/>
            </a:pPr>
            <a:endParaRPr lang="en-US" dirty="0"/>
          </a:p>
          <a:p>
            <a:pPr marL="457200" lvl="1" indent="0">
              <a:buNone/>
            </a:pPr>
            <a:r>
              <a:rPr lang="en-US" sz="3200" dirty="0" smtClean="0"/>
              <a:t>“We </a:t>
            </a:r>
            <a:r>
              <a:rPr lang="en-US" sz="3200" dirty="0"/>
              <a:t>are called upon to raise certain basic questions about the whole </a:t>
            </a:r>
            <a:r>
              <a:rPr lang="en-US" sz="3200" dirty="0" smtClean="0"/>
              <a:t>society”</a:t>
            </a:r>
          </a:p>
          <a:p>
            <a:pPr marL="457200" lvl="1" indent="0">
              <a:buNone/>
            </a:pPr>
            <a:r>
              <a:rPr lang="en-US" sz="3200" dirty="0"/>
              <a:t>	</a:t>
            </a:r>
            <a:r>
              <a:rPr lang="en-US" sz="3200" dirty="0" smtClean="0"/>
              <a:t>	</a:t>
            </a:r>
            <a:r>
              <a:rPr lang="en-US" sz="1400" dirty="0" smtClean="0"/>
              <a:t>MLK, as quoted in Alexander, </a:t>
            </a:r>
            <a:r>
              <a:rPr lang="en-US" sz="1400" i="1" dirty="0" smtClean="0"/>
              <a:t>The New Jim Crow</a:t>
            </a:r>
            <a:r>
              <a:rPr lang="en-US" sz="1400" dirty="0"/>
              <a:t> </a:t>
            </a:r>
            <a:r>
              <a:rPr lang="en-US" sz="1400" dirty="0" smtClean="0"/>
              <a:t>(2012), p 259. </a:t>
            </a:r>
            <a:r>
              <a:rPr lang="en-US" sz="3200" dirty="0" smtClean="0"/>
              <a:t> </a:t>
            </a:r>
            <a:endParaRPr lang="en-US" sz="3200" dirty="0"/>
          </a:p>
        </p:txBody>
      </p:sp>
      <p:sp>
        <p:nvSpPr>
          <p:cNvPr id="4" name="Title 1"/>
          <p:cNvSpPr>
            <a:spLocks noGrp="1"/>
          </p:cNvSpPr>
          <p:nvPr>
            <p:ph type="title"/>
          </p:nvPr>
        </p:nvSpPr>
        <p:spPr>
          <a:xfrm>
            <a:off x="152400" y="365127"/>
            <a:ext cx="8839200" cy="930273"/>
          </a:xfrm>
        </p:spPr>
        <p:txBody>
          <a:bodyPr>
            <a:noAutofit/>
          </a:bodyPr>
          <a:lstStyle/>
          <a:p>
            <a:r>
              <a:rPr lang="en-US" sz="4800" dirty="0" smtClean="0"/>
              <a:t>Conclusions: Crime Prevention</a:t>
            </a:r>
            <a:endParaRPr lang="en-US" sz="4800" dirty="0"/>
          </a:p>
        </p:txBody>
      </p:sp>
    </p:spTree>
    <p:extLst>
      <p:ext uri="{BB962C8B-B14F-4D97-AF65-F5344CB8AC3E}">
        <p14:creationId xmlns:p14="http://schemas.microsoft.com/office/powerpoint/2010/main" val="3201018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1352549"/>
            <a:ext cx="4114800" cy="3390901"/>
          </a:xfrm>
        </p:spPr>
        <p:txBody>
          <a:bodyPr>
            <a:normAutofit/>
          </a:bodyPr>
          <a:lstStyle/>
          <a:p>
            <a:pPr marL="0" indent="0" algn="ctr">
              <a:buNone/>
            </a:pPr>
            <a:r>
              <a:rPr lang="en-US" sz="4800" b="1" dirty="0" smtClean="0">
                <a:latin typeface="Eras Bold ITC" panose="020B0907030504020204" pitchFamily="34" charset="0"/>
              </a:rPr>
              <a:t>Please,</a:t>
            </a:r>
            <a:endParaRPr lang="en-US" sz="4800" b="1" dirty="0">
              <a:latin typeface="Eras Bold ITC" panose="020B0907030504020204" pitchFamily="34" charset="0"/>
            </a:endParaRPr>
          </a:p>
          <a:p>
            <a:pPr marL="0" indent="0" algn="ctr">
              <a:buNone/>
            </a:pPr>
            <a:r>
              <a:rPr lang="en-US" sz="4800" b="1" dirty="0">
                <a:latin typeface="Eras Bold ITC" panose="020B0907030504020204" pitchFamily="34" charset="0"/>
              </a:rPr>
              <a:t>p</a:t>
            </a:r>
            <a:r>
              <a:rPr lang="en-US" sz="4800" b="1" dirty="0" smtClean="0">
                <a:latin typeface="Eras Bold ITC" panose="020B0907030504020204" pitchFamily="34" charset="0"/>
              </a:rPr>
              <a:t>ut us </a:t>
            </a:r>
          </a:p>
          <a:p>
            <a:pPr marL="0" indent="0" algn="ctr">
              <a:buNone/>
            </a:pPr>
            <a:r>
              <a:rPr lang="en-US" sz="4800" b="1" dirty="0" smtClean="0">
                <a:latin typeface="Eras Bold ITC" panose="020B0907030504020204" pitchFamily="34" charset="0"/>
              </a:rPr>
              <a:t>out of business!!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314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38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7010400" cy="4495800"/>
          </a:xfrm>
          <a:solidFill>
            <a:schemeClr val="bg1">
              <a:lumMod val="85000"/>
            </a:schemeClr>
          </a:solidFill>
        </p:spPr>
        <p:txBody>
          <a:bodyPr lIns="548640" tIns="457200" rIns="548640" bIns="182880">
            <a:normAutofit fontScale="92500" lnSpcReduction="10000"/>
          </a:bodyPr>
          <a:lstStyle/>
          <a:p>
            <a:pPr marL="0" indent="0" algn="ctr">
              <a:buNone/>
            </a:pPr>
            <a:r>
              <a:rPr lang="en-US" sz="2000" dirty="0" smtClean="0">
                <a:solidFill>
                  <a:schemeClr val="tx2"/>
                </a:solidFill>
              </a:rPr>
              <a:t>Dr. Paul Leighton is a professor in the Department of Sociology, Anthropology &amp; Criminology at Eastern Michigan University. </a:t>
            </a:r>
            <a:endParaRPr lang="en-US" sz="2000" dirty="0">
              <a:solidFill>
                <a:schemeClr val="tx2"/>
              </a:solidFill>
            </a:endParaRPr>
          </a:p>
          <a:p>
            <a:pPr marL="0" indent="0">
              <a:buNone/>
            </a:pPr>
            <a:endParaRPr lang="en-US" sz="2000" dirty="0" smtClean="0">
              <a:solidFill>
                <a:schemeClr val="tx2"/>
              </a:solidFill>
            </a:endParaRPr>
          </a:p>
          <a:p>
            <a:pPr marL="0" indent="0">
              <a:buNone/>
            </a:pPr>
            <a:r>
              <a:rPr lang="en-US" sz="2000" dirty="0" smtClean="0">
                <a:solidFill>
                  <a:schemeClr val="tx2"/>
                </a:solidFill>
              </a:rPr>
              <a:t>More information about him is available on his website, </a:t>
            </a:r>
          </a:p>
          <a:p>
            <a:pPr marL="0" indent="0">
              <a:buNone/>
            </a:pPr>
            <a:r>
              <a:rPr lang="en-US" sz="2000" dirty="0" smtClean="0">
                <a:solidFill>
                  <a:schemeClr val="tx2"/>
                </a:solidFill>
                <a:hlinkClick r:id="rId3"/>
              </a:rPr>
              <a:t>http</a:t>
            </a:r>
            <a:r>
              <a:rPr lang="en-US" sz="2000" dirty="0">
                <a:solidFill>
                  <a:schemeClr val="tx2"/>
                </a:solidFill>
                <a:hlinkClick r:id="rId3"/>
              </a:rPr>
              <a:t>://</a:t>
            </a:r>
            <a:r>
              <a:rPr lang="en-US" sz="2000" dirty="0" smtClean="0">
                <a:solidFill>
                  <a:schemeClr val="tx2"/>
                </a:solidFill>
                <a:hlinkClick r:id="rId3"/>
              </a:rPr>
              <a:t>paulsjusticepage.com/paul/pauls-cv.htm</a:t>
            </a:r>
            <a:endParaRPr lang="en-US" sz="2000" dirty="0" smtClean="0">
              <a:solidFill>
                <a:schemeClr val="tx2"/>
              </a:solidFill>
            </a:endParaRPr>
          </a:p>
          <a:p>
            <a:pPr marL="0" indent="0">
              <a:buNone/>
            </a:pPr>
            <a:endParaRPr lang="en-US" sz="2000" dirty="0">
              <a:solidFill>
                <a:schemeClr val="tx2"/>
              </a:solidFill>
            </a:endParaRPr>
          </a:p>
          <a:p>
            <a:pPr marL="0" lvl="0" indent="0">
              <a:buClr>
                <a:srgbClr val="4472C4">
                  <a:lumMod val="75000"/>
                </a:srgbClr>
              </a:buClr>
              <a:buNone/>
            </a:pPr>
            <a:r>
              <a:rPr lang="en-US" sz="1600" dirty="0">
                <a:solidFill>
                  <a:srgbClr val="44546A"/>
                </a:solidFill>
              </a:rPr>
              <a:t>See also:</a:t>
            </a:r>
          </a:p>
          <a:p>
            <a:pPr marL="0" lvl="0" indent="0">
              <a:buClr>
                <a:srgbClr val="4472C4">
                  <a:lumMod val="75000"/>
                </a:srgbClr>
              </a:buClr>
              <a:buNone/>
            </a:pPr>
            <a:r>
              <a:rPr lang="en-US" sz="1600" dirty="0">
                <a:solidFill>
                  <a:srgbClr val="44546A"/>
                </a:solidFill>
              </a:rPr>
              <a:t>The Problems With Private Prisons, </a:t>
            </a:r>
          </a:p>
          <a:p>
            <a:pPr marL="0" lvl="0" indent="0">
              <a:buClr>
                <a:srgbClr val="4472C4">
                  <a:lumMod val="75000"/>
                </a:srgbClr>
              </a:buClr>
              <a:buNone/>
            </a:pPr>
            <a:r>
              <a:rPr lang="en-US" sz="1400" dirty="0">
                <a:solidFill>
                  <a:srgbClr val="44546A"/>
                </a:solidFill>
                <a:hlinkClick r:id="rId4"/>
              </a:rPr>
              <a:t>http://www.paulsjusticeblog.com/2013/04/the_problems_with_private_prisons.php</a:t>
            </a:r>
            <a:r>
              <a:rPr lang="en-US" sz="1400" dirty="0">
                <a:solidFill>
                  <a:srgbClr val="44546A"/>
                </a:solidFill>
              </a:rPr>
              <a:t> </a:t>
            </a:r>
          </a:p>
          <a:p>
            <a:pPr marL="0" lvl="0" indent="0">
              <a:buClr>
                <a:srgbClr val="4472C4">
                  <a:lumMod val="75000"/>
                </a:srgbClr>
              </a:buClr>
              <a:buNone/>
            </a:pPr>
            <a:r>
              <a:rPr lang="en-US" sz="1600" dirty="0">
                <a:solidFill>
                  <a:srgbClr val="44546A"/>
                </a:solidFill>
              </a:rPr>
              <a:t>Prison Privatization in the U.S. and </a:t>
            </a:r>
            <a:r>
              <a:rPr lang="en-US" sz="1600" dirty="0" smtClean="0">
                <a:solidFill>
                  <a:srgbClr val="44546A"/>
                </a:solidFill>
              </a:rPr>
              <a:t>Japan (2014 </a:t>
            </a:r>
            <a:r>
              <a:rPr lang="en-US" sz="1600" smtClean="0">
                <a:solidFill>
                  <a:srgbClr val="44546A"/>
                </a:solidFill>
              </a:rPr>
              <a:t>OLLI lecture)</a:t>
            </a:r>
            <a:endParaRPr lang="en-US" sz="1600" dirty="0">
              <a:solidFill>
                <a:srgbClr val="44546A"/>
              </a:solidFill>
            </a:endParaRPr>
          </a:p>
          <a:p>
            <a:pPr marL="0" lvl="0" indent="0">
              <a:buClr>
                <a:srgbClr val="4472C4">
                  <a:lumMod val="75000"/>
                </a:srgbClr>
              </a:buClr>
              <a:buNone/>
            </a:pPr>
            <a:r>
              <a:rPr lang="en-US" sz="1400" dirty="0">
                <a:solidFill>
                  <a:srgbClr val="44546A"/>
                </a:solidFill>
                <a:hlinkClick r:id="rId5"/>
              </a:rPr>
              <a:t>http://www.paulsjusticeblog.com/2014/06/we_need_a_postwarehouse_prison.php</a:t>
            </a:r>
            <a:r>
              <a:rPr lang="en-US" sz="1400" dirty="0">
                <a:solidFill>
                  <a:srgbClr val="44546A"/>
                </a:solidFill>
              </a:rPr>
              <a:t> </a:t>
            </a:r>
            <a:endParaRPr lang="en-US" sz="2000" dirty="0"/>
          </a:p>
          <a:p>
            <a:pPr marL="0" indent="0">
              <a:buNone/>
            </a:pPr>
            <a:endParaRPr lang="en-US" sz="1800"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1400" y="4114800"/>
            <a:ext cx="1163664" cy="2019300"/>
          </a:xfrm>
          <a:prstGeom prst="rect">
            <a:avLst/>
          </a:prstGeom>
        </p:spPr>
      </p:pic>
    </p:spTree>
    <p:extLst>
      <p:ext uri="{BB962C8B-B14F-4D97-AF65-F5344CB8AC3E}">
        <p14:creationId xmlns:p14="http://schemas.microsoft.com/office/powerpoint/2010/main" val="664408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868362"/>
          </a:xfrm>
        </p:spPr>
        <p:txBody>
          <a:bodyPr>
            <a:normAutofit/>
          </a:bodyPr>
          <a:lstStyle/>
          <a:p>
            <a:r>
              <a:rPr lang="en-US" sz="4800" dirty="0" smtClean="0"/>
              <a:t>…or, fluctuations around this level</a:t>
            </a:r>
            <a:endParaRPr lang="en-US" sz="4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066800"/>
            <a:ext cx="6767592" cy="4949851"/>
          </a:xfrm>
          <a:prstGeom prst="rect">
            <a:avLst/>
          </a:prstGeom>
        </p:spPr>
      </p:pic>
      <p:sp>
        <p:nvSpPr>
          <p:cNvPr id="8" name="TextBox 7"/>
          <p:cNvSpPr txBox="1"/>
          <p:nvPr/>
        </p:nvSpPr>
        <p:spPr>
          <a:xfrm>
            <a:off x="3505200" y="6096000"/>
            <a:ext cx="4953000" cy="646331"/>
          </a:xfrm>
          <a:prstGeom prst="rect">
            <a:avLst/>
          </a:prstGeom>
          <a:noFill/>
        </p:spPr>
        <p:txBody>
          <a:bodyPr wrap="square" rtlCol="0">
            <a:spAutoFit/>
          </a:bodyPr>
          <a:lstStyle/>
          <a:p>
            <a:r>
              <a:rPr lang="en-US" dirty="0" smtClean="0"/>
              <a:t>Data from 1925 – 2014 from Bureau of Justice Statistics, </a:t>
            </a:r>
            <a:r>
              <a:rPr lang="en-US" i="1" dirty="0" smtClean="0"/>
              <a:t>Prisoners in 2014</a:t>
            </a:r>
            <a:r>
              <a:rPr lang="en-US" dirty="0" smtClean="0"/>
              <a:t>, Table 1. </a:t>
            </a:r>
            <a:endParaRPr lang="en-US" dirty="0"/>
          </a:p>
        </p:txBody>
      </p:sp>
    </p:spTree>
    <p:extLst>
      <p:ext uri="{BB962C8B-B14F-4D97-AF65-F5344CB8AC3E}">
        <p14:creationId xmlns:p14="http://schemas.microsoft.com/office/powerpoint/2010/main" val="1747390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a:xfrm>
            <a:off x="609600" y="2438400"/>
            <a:ext cx="3962400" cy="2209800"/>
          </a:xfrm>
        </p:spPr>
        <p:txBody>
          <a:bodyPr/>
          <a:lstStyle/>
          <a:p>
            <a:r>
              <a:rPr lang="en-US" dirty="0" smtClean="0"/>
              <a:t>The Problem of Mass Incarceration</a:t>
            </a:r>
          </a:p>
          <a:p>
            <a:endParaRPr lang="en-US" dirty="0"/>
          </a:p>
          <a:p>
            <a:r>
              <a:rPr lang="en-US" dirty="0" smtClean="0"/>
              <a:t>Real Solutions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524000"/>
            <a:ext cx="3048000" cy="4572000"/>
          </a:xfrm>
          <a:prstGeom prst="rect">
            <a:avLst/>
          </a:prstGeom>
        </p:spPr>
      </p:pic>
    </p:spTree>
    <p:extLst>
      <p:ext uri="{BB962C8B-B14F-4D97-AF65-F5344CB8AC3E}">
        <p14:creationId xmlns:p14="http://schemas.microsoft.com/office/powerpoint/2010/main" val="2281183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1371601"/>
            <a:ext cx="4114800" cy="4114800"/>
          </a:xfrm>
        </p:spPr>
        <p:txBody>
          <a:bodyPr/>
          <a:lstStyle/>
          <a:p>
            <a:r>
              <a:rPr lang="en-US" dirty="0" smtClean="0"/>
              <a:t>10</a:t>
            </a:r>
            <a:r>
              <a:rPr lang="en-US" baseline="30000" dirty="0" smtClean="0"/>
              <a:t>th</a:t>
            </a:r>
            <a:r>
              <a:rPr lang="en-US" dirty="0" smtClean="0"/>
              <a:t> edition, 2013</a:t>
            </a:r>
          </a:p>
          <a:p>
            <a:r>
              <a:rPr lang="en-US" dirty="0" smtClean="0"/>
              <a:t>11</a:t>
            </a:r>
            <a:r>
              <a:rPr lang="en-US" baseline="30000" dirty="0" smtClean="0"/>
              <a:t>th</a:t>
            </a:r>
            <a:r>
              <a:rPr lang="en-US" dirty="0" smtClean="0"/>
              <a:t> </a:t>
            </a:r>
            <a:r>
              <a:rPr lang="en-US" dirty="0" err="1" smtClean="0"/>
              <a:t>ed</a:t>
            </a:r>
            <a:r>
              <a:rPr lang="en-US" dirty="0" smtClean="0"/>
              <a:t> in progress</a:t>
            </a:r>
          </a:p>
          <a:p>
            <a:r>
              <a:rPr lang="en-US" dirty="0" smtClean="0"/>
              <a:t>First published 1979</a:t>
            </a:r>
          </a:p>
          <a:p>
            <a:endParaRPr lang="en-US" dirty="0"/>
          </a:p>
          <a:p>
            <a:endParaRPr lang="en-US" dirty="0" smtClean="0"/>
          </a:p>
          <a:p>
            <a:pPr marL="0" indent="0" algn="ctr">
              <a:buNone/>
            </a:pPr>
            <a:r>
              <a:rPr lang="en-US" sz="3600" b="1" dirty="0" smtClean="0">
                <a:latin typeface="Eras Bold ITC" panose="020B0907030504020204" pitchFamily="34" charset="0"/>
              </a:rPr>
              <a:t>Put us out of business!!</a:t>
            </a:r>
            <a:endParaRPr lang="en-US" sz="3600" b="1" dirty="0">
              <a:latin typeface="Eras Bold ITC" panose="020B0907030504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314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912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6"/>
            <a:ext cx="8763000" cy="1325563"/>
          </a:xfrm>
        </p:spPr>
        <p:txBody>
          <a:bodyPr>
            <a:noAutofit/>
          </a:bodyPr>
          <a:lstStyle/>
          <a:p>
            <a:r>
              <a:rPr lang="en-US" sz="4400" dirty="0" smtClean="0"/>
              <a:t>Incarceration Binge, Mass Incarceration &amp; “A Plague of Prisons”</a:t>
            </a:r>
            <a:endParaRPr lang="en-US" sz="4400" dirty="0"/>
          </a:p>
        </p:txBody>
      </p:sp>
      <p:graphicFrame>
        <p:nvGraphicFramePr>
          <p:cNvPr id="4" name="Chart 3"/>
          <p:cNvGraphicFramePr>
            <a:graphicFrameLocks noGrp="1"/>
          </p:cNvGraphicFramePr>
          <p:nvPr>
            <p:extLst>
              <p:ext uri="{D42A27DB-BD31-4B8C-83A1-F6EECF244321}">
                <p14:modId xmlns:p14="http://schemas.microsoft.com/office/powerpoint/2010/main" val="2954694896"/>
              </p:ext>
            </p:extLst>
          </p:nvPr>
        </p:nvGraphicFramePr>
        <p:xfrm>
          <a:off x="2895600" y="1905000"/>
          <a:ext cx="5850193"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33400" y="1981200"/>
            <a:ext cx="2057400" cy="3539430"/>
          </a:xfrm>
          <a:prstGeom prst="rect">
            <a:avLst/>
          </a:prstGeom>
          <a:noFill/>
        </p:spPr>
        <p:txBody>
          <a:bodyPr wrap="square" rtlCol="0">
            <a:spAutoFit/>
          </a:bodyPr>
          <a:lstStyle/>
          <a:p>
            <a:r>
              <a:rPr lang="en-US" sz="2800" dirty="0"/>
              <a:t>From 1980 to 2000, the U.S. built more prisons than it had in all </a:t>
            </a:r>
            <a:r>
              <a:rPr lang="en-US" sz="2800" dirty="0" smtClean="0"/>
              <a:t>the rest of </a:t>
            </a:r>
            <a:r>
              <a:rPr lang="en-US" sz="2800" dirty="0"/>
              <a:t>its history</a:t>
            </a:r>
          </a:p>
        </p:txBody>
      </p:sp>
    </p:spTree>
    <p:extLst>
      <p:ext uri="{BB962C8B-B14F-4D97-AF65-F5344CB8AC3E}">
        <p14:creationId xmlns:p14="http://schemas.microsoft.com/office/powerpoint/2010/main" val="1728978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7"/>
            <a:ext cx="8686800" cy="930273"/>
          </a:xfrm>
        </p:spPr>
        <p:txBody>
          <a:bodyPr>
            <a:normAutofit/>
          </a:bodyPr>
          <a:lstStyle/>
          <a:p>
            <a:r>
              <a:rPr lang="en-US" sz="4800" dirty="0" smtClean="0"/>
              <a:t>Embarrassing global comparisons</a:t>
            </a:r>
            <a:endParaRPr lang="en-US" sz="4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8081640"/>
              </p:ext>
            </p:extLst>
          </p:nvPr>
        </p:nvGraphicFramePr>
        <p:xfrm>
          <a:off x="1287948" y="1524000"/>
          <a:ext cx="6865452" cy="4587976"/>
        </p:xfrm>
        <a:graphic>
          <a:graphicData uri="http://schemas.openxmlformats.org/drawingml/2006/table">
            <a:tbl>
              <a:tblPr>
                <a:effectLst/>
              </a:tblPr>
              <a:tblGrid>
                <a:gridCol w="881293"/>
                <a:gridCol w="2155786"/>
                <a:gridCol w="3828373"/>
              </a:tblGrid>
              <a:tr h="334718">
                <a:tc>
                  <a:txBody>
                    <a:bodyPr/>
                    <a:lstStyle/>
                    <a:p>
                      <a:r>
                        <a:rPr lang="en-US" sz="1600" dirty="0">
                          <a:effectLst/>
                        </a:rPr>
                        <a:t>Ranking</a:t>
                      </a:r>
                    </a:p>
                  </a:txBody>
                  <a:tcPr marL="83680" marR="83680" marT="41840" marB="41840" anchor="ctr">
                    <a:lnL>
                      <a:noFill/>
                    </a:lnL>
                    <a:lnR>
                      <a:noFill/>
                    </a:lnR>
                    <a:lnT>
                      <a:noFill/>
                    </a:lnT>
                    <a:lnB>
                      <a:noFill/>
                    </a:lnB>
                  </a:tcPr>
                </a:tc>
                <a:tc>
                  <a:txBody>
                    <a:bodyPr/>
                    <a:lstStyle/>
                    <a:p>
                      <a:r>
                        <a:rPr lang="en-US" sz="1600" dirty="0">
                          <a:effectLst/>
                        </a:rPr>
                        <a:t>Title </a:t>
                      </a:r>
                    </a:p>
                  </a:txBody>
                  <a:tcPr marL="83680" marR="83680" marT="41840" marB="41840" anchor="ctr">
                    <a:lnL>
                      <a:noFill/>
                    </a:lnL>
                    <a:lnR>
                      <a:noFill/>
                    </a:lnR>
                    <a:lnT>
                      <a:noFill/>
                    </a:lnT>
                    <a:lnB>
                      <a:noFill/>
                    </a:lnB>
                  </a:tcPr>
                </a:tc>
                <a:tc>
                  <a:txBody>
                    <a:bodyPr/>
                    <a:lstStyle/>
                    <a:p>
                      <a:r>
                        <a:rPr lang="en-US" sz="1600" dirty="0">
                          <a:effectLst/>
                        </a:rPr>
                        <a:t>Prison Population Rate </a:t>
                      </a:r>
                    </a:p>
                  </a:txBody>
                  <a:tcPr marL="83680" marR="83680" marT="41840" marB="41840" anchor="ctr">
                    <a:lnL>
                      <a:noFill/>
                    </a:lnL>
                    <a:lnR>
                      <a:noFill/>
                    </a:lnR>
                    <a:lnT>
                      <a:noFill/>
                    </a:lnT>
                    <a:lnB>
                      <a:noFill/>
                    </a:lnB>
                  </a:tcPr>
                </a:tc>
              </a:tr>
              <a:tr h="334718">
                <a:tc>
                  <a:txBody>
                    <a:bodyPr/>
                    <a:lstStyle/>
                    <a:p>
                      <a:r>
                        <a:rPr lang="en-US" sz="1600"/>
                        <a:t>1</a:t>
                      </a:r>
                    </a:p>
                  </a:txBody>
                  <a:tcPr marL="83680" marR="83680" marT="41840" marB="41840" anchor="ctr">
                    <a:lnL>
                      <a:noFill/>
                    </a:lnL>
                    <a:lnR>
                      <a:noFill/>
                    </a:lnR>
                    <a:lnT>
                      <a:noFill/>
                    </a:lnT>
                    <a:lnB>
                      <a:noFill/>
                    </a:lnB>
                  </a:tcPr>
                </a:tc>
                <a:tc>
                  <a:txBody>
                    <a:bodyPr/>
                    <a:lstStyle/>
                    <a:p>
                      <a:r>
                        <a:rPr lang="en-US" sz="1600">
                          <a:hlinkClick r:id="rId3"/>
                        </a:rPr>
                        <a:t>Seychelles</a:t>
                      </a:r>
                      <a:r>
                        <a:rPr lang="en-US" sz="1600"/>
                        <a:t> </a:t>
                      </a:r>
                    </a:p>
                  </a:txBody>
                  <a:tcPr marL="83680" marR="83680" marT="41840" marB="41840" anchor="ctr">
                    <a:lnL>
                      <a:noFill/>
                    </a:lnL>
                    <a:lnR>
                      <a:noFill/>
                    </a:lnR>
                    <a:lnT>
                      <a:noFill/>
                    </a:lnT>
                    <a:lnB>
                      <a:noFill/>
                    </a:lnB>
                  </a:tcPr>
                </a:tc>
                <a:tc>
                  <a:txBody>
                    <a:bodyPr/>
                    <a:lstStyle/>
                    <a:p>
                      <a:r>
                        <a:rPr lang="en-US" sz="1600" dirty="0"/>
                        <a:t>799 </a:t>
                      </a:r>
                    </a:p>
                  </a:txBody>
                  <a:tcPr marL="83680" marR="83680" marT="41840" marB="41840" anchor="ctr">
                    <a:lnL>
                      <a:noFill/>
                    </a:lnL>
                    <a:lnR>
                      <a:noFill/>
                    </a:lnR>
                    <a:lnT>
                      <a:noFill/>
                    </a:lnT>
                    <a:lnB>
                      <a:noFill/>
                    </a:lnB>
                  </a:tcPr>
                </a:tc>
              </a:tr>
              <a:tr h="334718">
                <a:tc>
                  <a:txBody>
                    <a:bodyPr/>
                    <a:lstStyle/>
                    <a:p>
                      <a:r>
                        <a:rPr lang="en-US" sz="1600"/>
                        <a:t>2</a:t>
                      </a:r>
                    </a:p>
                  </a:txBody>
                  <a:tcPr marL="83680" marR="83680" marT="41840" marB="41840" anchor="ctr">
                    <a:lnL>
                      <a:noFill/>
                    </a:lnL>
                    <a:lnR>
                      <a:noFill/>
                    </a:lnR>
                    <a:lnT>
                      <a:noFill/>
                    </a:lnT>
                    <a:lnB>
                      <a:noFill/>
                    </a:lnB>
                  </a:tcPr>
                </a:tc>
                <a:tc>
                  <a:txBody>
                    <a:bodyPr/>
                    <a:lstStyle/>
                    <a:p>
                      <a:r>
                        <a:rPr lang="en-US" sz="1600">
                          <a:hlinkClick r:id="rId4"/>
                        </a:rPr>
                        <a:t>United States of America</a:t>
                      </a:r>
                      <a:r>
                        <a:rPr lang="en-US" sz="1600"/>
                        <a:t> </a:t>
                      </a:r>
                    </a:p>
                  </a:txBody>
                  <a:tcPr marL="83680" marR="83680" marT="41840" marB="41840" anchor="ctr">
                    <a:lnL>
                      <a:noFill/>
                    </a:lnL>
                    <a:lnR>
                      <a:noFill/>
                    </a:lnR>
                    <a:lnT>
                      <a:noFill/>
                    </a:lnT>
                    <a:lnB>
                      <a:noFill/>
                    </a:lnB>
                  </a:tcPr>
                </a:tc>
                <a:tc>
                  <a:txBody>
                    <a:bodyPr/>
                    <a:lstStyle/>
                    <a:p>
                      <a:r>
                        <a:rPr lang="en-US" sz="1600" dirty="0"/>
                        <a:t>698 </a:t>
                      </a:r>
                    </a:p>
                  </a:txBody>
                  <a:tcPr marL="83680" marR="83680" marT="41840" marB="41840" anchor="ctr">
                    <a:lnL>
                      <a:noFill/>
                    </a:lnL>
                    <a:lnR>
                      <a:noFill/>
                    </a:lnR>
                    <a:lnT>
                      <a:noFill/>
                    </a:lnT>
                    <a:lnB>
                      <a:noFill/>
                    </a:lnB>
                  </a:tcPr>
                </a:tc>
              </a:tr>
              <a:tr h="334718">
                <a:tc>
                  <a:txBody>
                    <a:bodyPr/>
                    <a:lstStyle/>
                    <a:p>
                      <a:r>
                        <a:rPr lang="en-US" sz="1600"/>
                        <a:t>3</a:t>
                      </a:r>
                    </a:p>
                  </a:txBody>
                  <a:tcPr marL="83680" marR="83680" marT="41840" marB="41840" anchor="ctr">
                    <a:lnL>
                      <a:noFill/>
                    </a:lnL>
                    <a:lnR>
                      <a:noFill/>
                    </a:lnR>
                    <a:lnT>
                      <a:noFill/>
                    </a:lnT>
                    <a:lnB>
                      <a:noFill/>
                    </a:lnB>
                  </a:tcPr>
                </a:tc>
                <a:tc>
                  <a:txBody>
                    <a:bodyPr/>
                    <a:lstStyle/>
                    <a:p>
                      <a:r>
                        <a:rPr lang="en-US" sz="1600">
                          <a:hlinkClick r:id="rId5"/>
                        </a:rPr>
                        <a:t>St. Kitts and Nevis</a:t>
                      </a:r>
                      <a:r>
                        <a:rPr lang="en-US" sz="1600"/>
                        <a:t> </a:t>
                      </a:r>
                    </a:p>
                  </a:txBody>
                  <a:tcPr marL="83680" marR="83680" marT="41840" marB="41840" anchor="ctr">
                    <a:lnL>
                      <a:noFill/>
                    </a:lnL>
                    <a:lnR>
                      <a:noFill/>
                    </a:lnR>
                    <a:lnT>
                      <a:noFill/>
                    </a:lnT>
                    <a:lnB>
                      <a:noFill/>
                    </a:lnB>
                  </a:tcPr>
                </a:tc>
                <a:tc>
                  <a:txBody>
                    <a:bodyPr/>
                    <a:lstStyle/>
                    <a:p>
                      <a:r>
                        <a:rPr lang="en-US" sz="1600" dirty="0"/>
                        <a:t>607 </a:t>
                      </a:r>
                    </a:p>
                  </a:txBody>
                  <a:tcPr marL="83680" marR="83680" marT="41840" marB="41840" anchor="ctr">
                    <a:lnL>
                      <a:noFill/>
                    </a:lnL>
                    <a:lnR>
                      <a:noFill/>
                    </a:lnR>
                    <a:lnT>
                      <a:noFill/>
                    </a:lnT>
                    <a:lnB>
                      <a:noFill/>
                    </a:lnB>
                  </a:tcPr>
                </a:tc>
              </a:tr>
              <a:tr h="334718">
                <a:tc>
                  <a:txBody>
                    <a:bodyPr/>
                    <a:lstStyle/>
                    <a:p>
                      <a:r>
                        <a:rPr lang="en-US" sz="1600"/>
                        <a:t>4</a:t>
                      </a:r>
                    </a:p>
                  </a:txBody>
                  <a:tcPr marL="83680" marR="83680" marT="41840" marB="41840" anchor="ctr">
                    <a:lnL>
                      <a:noFill/>
                    </a:lnL>
                    <a:lnR>
                      <a:noFill/>
                    </a:lnR>
                    <a:lnT>
                      <a:noFill/>
                    </a:lnT>
                    <a:lnB>
                      <a:noFill/>
                    </a:lnB>
                  </a:tcPr>
                </a:tc>
                <a:tc>
                  <a:txBody>
                    <a:bodyPr/>
                    <a:lstStyle/>
                    <a:p>
                      <a:r>
                        <a:rPr lang="en-US" sz="1600" dirty="0">
                          <a:hlinkClick r:id="rId6"/>
                        </a:rPr>
                        <a:t>Turkmenistan</a:t>
                      </a:r>
                      <a:r>
                        <a:rPr lang="en-US" sz="1600" dirty="0"/>
                        <a:t> </a:t>
                      </a:r>
                    </a:p>
                  </a:txBody>
                  <a:tcPr marL="83680" marR="83680" marT="41840" marB="41840" anchor="ctr">
                    <a:lnL>
                      <a:noFill/>
                    </a:lnL>
                    <a:lnR>
                      <a:noFill/>
                    </a:lnR>
                    <a:lnT>
                      <a:noFill/>
                    </a:lnT>
                    <a:lnB>
                      <a:noFill/>
                    </a:lnB>
                  </a:tcPr>
                </a:tc>
                <a:tc>
                  <a:txBody>
                    <a:bodyPr/>
                    <a:lstStyle/>
                    <a:p>
                      <a:r>
                        <a:rPr lang="en-US" sz="1600"/>
                        <a:t>583 </a:t>
                      </a:r>
                    </a:p>
                  </a:txBody>
                  <a:tcPr marL="83680" marR="83680" marT="41840" marB="41840" anchor="ctr">
                    <a:lnL>
                      <a:noFill/>
                    </a:lnL>
                    <a:lnR>
                      <a:noFill/>
                    </a:lnR>
                    <a:lnT>
                      <a:noFill/>
                    </a:lnT>
                    <a:lnB>
                      <a:noFill/>
                    </a:lnB>
                  </a:tcPr>
                </a:tc>
              </a:tr>
              <a:tr h="334718">
                <a:tc>
                  <a:txBody>
                    <a:bodyPr/>
                    <a:lstStyle/>
                    <a:p>
                      <a:r>
                        <a:rPr lang="en-US" sz="1600"/>
                        <a:t>5</a:t>
                      </a:r>
                    </a:p>
                  </a:txBody>
                  <a:tcPr marL="83680" marR="83680" marT="41840" marB="41840" anchor="ctr">
                    <a:lnL>
                      <a:noFill/>
                    </a:lnL>
                    <a:lnR>
                      <a:noFill/>
                    </a:lnR>
                    <a:lnT>
                      <a:noFill/>
                    </a:lnT>
                    <a:lnB>
                      <a:noFill/>
                    </a:lnB>
                  </a:tcPr>
                </a:tc>
                <a:tc>
                  <a:txBody>
                    <a:bodyPr/>
                    <a:lstStyle/>
                    <a:p>
                      <a:r>
                        <a:rPr lang="en-US" sz="1600">
                          <a:hlinkClick r:id="rId7"/>
                        </a:rPr>
                        <a:t>Virgin Islands (USA)</a:t>
                      </a:r>
                      <a:r>
                        <a:rPr lang="en-US" sz="1600"/>
                        <a:t> </a:t>
                      </a:r>
                    </a:p>
                  </a:txBody>
                  <a:tcPr marL="83680" marR="83680" marT="41840" marB="41840" anchor="ctr">
                    <a:lnL>
                      <a:noFill/>
                    </a:lnL>
                    <a:lnR>
                      <a:noFill/>
                    </a:lnR>
                    <a:lnT>
                      <a:noFill/>
                    </a:lnT>
                    <a:lnB>
                      <a:noFill/>
                    </a:lnB>
                  </a:tcPr>
                </a:tc>
                <a:tc>
                  <a:txBody>
                    <a:bodyPr/>
                    <a:lstStyle/>
                    <a:p>
                      <a:r>
                        <a:rPr lang="en-US" sz="1600" dirty="0"/>
                        <a:t>542 </a:t>
                      </a:r>
                    </a:p>
                  </a:txBody>
                  <a:tcPr marL="83680" marR="83680" marT="41840" marB="41840" anchor="ctr">
                    <a:lnL>
                      <a:noFill/>
                    </a:lnL>
                    <a:lnR>
                      <a:noFill/>
                    </a:lnR>
                    <a:lnT>
                      <a:noFill/>
                    </a:lnT>
                    <a:lnB>
                      <a:noFill/>
                    </a:lnB>
                  </a:tcPr>
                </a:tc>
              </a:tr>
              <a:tr h="334718">
                <a:tc>
                  <a:txBody>
                    <a:bodyPr/>
                    <a:lstStyle/>
                    <a:p>
                      <a:r>
                        <a:rPr lang="en-US" sz="1600"/>
                        <a:t>6</a:t>
                      </a:r>
                    </a:p>
                  </a:txBody>
                  <a:tcPr marL="83680" marR="83680" marT="41840" marB="41840" anchor="ctr">
                    <a:lnL>
                      <a:noFill/>
                    </a:lnL>
                    <a:lnR>
                      <a:noFill/>
                    </a:lnR>
                    <a:lnT>
                      <a:noFill/>
                    </a:lnT>
                    <a:lnB>
                      <a:noFill/>
                    </a:lnB>
                  </a:tcPr>
                </a:tc>
                <a:tc>
                  <a:txBody>
                    <a:bodyPr/>
                    <a:lstStyle/>
                    <a:p>
                      <a:r>
                        <a:rPr lang="en-US" sz="1600">
                          <a:hlinkClick r:id="rId8"/>
                        </a:rPr>
                        <a:t>Cuba</a:t>
                      </a:r>
                      <a:r>
                        <a:rPr lang="en-US" sz="1600"/>
                        <a:t> </a:t>
                      </a:r>
                    </a:p>
                  </a:txBody>
                  <a:tcPr marL="83680" marR="83680" marT="41840" marB="41840" anchor="ctr">
                    <a:lnL>
                      <a:noFill/>
                    </a:lnL>
                    <a:lnR>
                      <a:noFill/>
                    </a:lnR>
                    <a:lnT>
                      <a:noFill/>
                    </a:lnT>
                    <a:lnB>
                      <a:noFill/>
                    </a:lnB>
                  </a:tcPr>
                </a:tc>
                <a:tc>
                  <a:txBody>
                    <a:bodyPr/>
                    <a:lstStyle/>
                    <a:p>
                      <a:r>
                        <a:rPr lang="en-US" sz="1600"/>
                        <a:t>510 </a:t>
                      </a:r>
                    </a:p>
                  </a:txBody>
                  <a:tcPr marL="83680" marR="83680" marT="41840" marB="41840" anchor="ctr">
                    <a:lnL>
                      <a:noFill/>
                    </a:lnL>
                    <a:lnR>
                      <a:noFill/>
                    </a:lnR>
                    <a:lnT>
                      <a:noFill/>
                    </a:lnT>
                    <a:lnB>
                      <a:noFill/>
                    </a:lnB>
                  </a:tcPr>
                </a:tc>
              </a:tr>
              <a:tr h="334718">
                <a:tc>
                  <a:txBody>
                    <a:bodyPr/>
                    <a:lstStyle/>
                    <a:p>
                      <a:r>
                        <a:rPr lang="en-US" sz="1600"/>
                        <a:t>7</a:t>
                      </a:r>
                    </a:p>
                  </a:txBody>
                  <a:tcPr marL="83680" marR="83680" marT="41840" marB="41840" anchor="ctr">
                    <a:lnL>
                      <a:noFill/>
                    </a:lnL>
                    <a:lnR>
                      <a:noFill/>
                    </a:lnR>
                    <a:lnT>
                      <a:noFill/>
                    </a:lnT>
                    <a:lnB>
                      <a:noFill/>
                    </a:lnB>
                  </a:tcPr>
                </a:tc>
                <a:tc>
                  <a:txBody>
                    <a:bodyPr/>
                    <a:lstStyle/>
                    <a:p>
                      <a:r>
                        <a:rPr lang="en-US" sz="1600">
                          <a:hlinkClick r:id="rId9"/>
                        </a:rPr>
                        <a:t>El Salvador</a:t>
                      </a:r>
                      <a:r>
                        <a:rPr lang="en-US" sz="1600"/>
                        <a:t> </a:t>
                      </a:r>
                    </a:p>
                  </a:txBody>
                  <a:tcPr marL="83680" marR="83680" marT="41840" marB="41840" anchor="ctr">
                    <a:lnL>
                      <a:noFill/>
                    </a:lnL>
                    <a:lnR>
                      <a:noFill/>
                    </a:lnR>
                    <a:lnT>
                      <a:noFill/>
                    </a:lnT>
                    <a:lnB>
                      <a:noFill/>
                    </a:lnB>
                  </a:tcPr>
                </a:tc>
                <a:tc>
                  <a:txBody>
                    <a:bodyPr/>
                    <a:lstStyle/>
                    <a:p>
                      <a:r>
                        <a:rPr lang="en-US" sz="1600" dirty="0"/>
                        <a:t>506 </a:t>
                      </a:r>
                    </a:p>
                  </a:txBody>
                  <a:tcPr marL="83680" marR="83680" marT="41840" marB="41840" anchor="ctr">
                    <a:lnL>
                      <a:noFill/>
                    </a:lnL>
                    <a:lnR>
                      <a:noFill/>
                    </a:lnR>
                    <a:lnT>
                      <a:noFill/>
                    </a:lnT>
                    <a:lnB>
                      <a:noFill/>
                    </a:lnB>
                  </a:tcPr>
                </a:tc>
              </a:tr>
              <a:tr h="334718">
                <a:tc>
                  <a:txBody>
                    <a:bodyPr/>
                    <a:lstStyle/>
                    <a:p>
                      <a:r>
                        <a:rPr lang="en-US" sz="1600"/>
                        <a:t>8</a:t>
                      </a:r>
                    </a:p>
                  </a:txBody>
                  <a:tcPr marL="83680" marR="83680" marT="41840" marB="41840" anchor="ctr">
                    <a:lnL>
                      <a:noFill/>
                    </a:lnL>
                    <a:lnR>
                      <a:noFill/>
                    </a:lnR>
                    <a:lnT>
                      <a:noFill/>
                    </a:lnT>
                    <a:lnB>
                      <a:noFill/>
                    </a:lnB>
                  </a:tcPr>
                </a:tc>
                <a:tc>
                  <a:txBody>
                    <a:bodyPr/>
                    <a:lstStyle/>
                    <a:p>
                      <a:r>
                        <a:rPr lang="en-US" sz="1600">
                          <a:hlinkClick r:id="rId10"/>
                        </a:rPr>
                        <a:t>Guam (USA)</a:t>
                      </a:r>
                      <a:r>
                        <a:rPr lang="en-US" sz="1600"/>
                        <a:t> </a:t>
                      </a:r>
                    </a:p>
                  </a:txBody>
                  <a:tcPr marL="83680" marR="83680" marT="41840" marB="41840" anchor="ctr">
                    <a:lnL>
                      <a:noFill/>
                    </a:lnL>
                    <a:lnR>
                      <a:noFill/>
                    </a:lnR>
                    <a:lnT>
                      <a:noFill/>
                    </a:lnT>
                    <a:lnB>
                      <a:noFill/>
                    </a:lnB>
                  </a:tcPr>
                </a:tc>
                <a:tc>
                  <a:txBody>
                    <a:bodyPr/>
                    <a:lstStyle/>
                    <a:p>
                      <a:r>
                        <a:rPr lang="en-US" sz="1600" dirty="0"/>
                        <a:t>469 </a:t>
                      </a:r>
                    </a:p>
                  </a:txBody>
                  <a:tcPr marL="83680" marR="83680" marT="41840" marB="41840" anchor="ctr">
                    <a:lnL>
                      <a:noFill/>
                    </a:lnL>
                    <a:lnR>
                      <a:noFill/>
                    </a:lnR>
                    <a:lnT>
                      <a:noFill/>
                    </a:lnT>
                    <a:lnB>
                      <a:noFill/>
                    </a:lnB>
                  </a:tcPr>
                </a:tc>
              </a:tr>
              <a:tr h="334718">
                <a:tc>
                  <a:txBody>
                    <a:bodyPr/>
                    <a:lstStyle/>
                    <a:p>
                      <a:r>
                        <a:rPr lang="en-US" sz="1600"/>
                        <a:t>9</a:t>
                      </a:r>
                    </a:p>
                  </a:txBody>
                  <a:tcPr marL="83680" marR="83680" marT="41840" marB="41840" anchor="ctr">
                    <a:lnL>
                      <a:noFill/>
                    </a:lnL>
                    <a:lnR>
                      <a:noFill/>
                    </a:lnR>
                    <a:lnT>
                      <a:noFill/>
                    </a:lnT>
                    <a:lnB>
                      <a:noFill/>
                    </a:lnB>
                  </a:tcPr>
                </a:tc>
                <a:tc>
                  <a:txBody>
                    <a:bodyPr/>
                    <a:lstStyle/>
                    <a:p>
                      <a:r>
                        <a:rPr lang="en-US" sz="1600">
                          <a:hlinkClick r:id="rId11"/>
                        </a:rPr>
                        <a:t>Thailand</a:t>
                      </a:r>
                      <a:r>
                        <a:rPr lang="en-US" sz="1600"/>
                        <a:t> </a:t>
                      </a:r>
                    </a:p>
                  </a:txBody>
                  <a:tcPr marL="83680" marR="83680" marT="41840" marB="41840" anchor="ctr">
                    <a:lnL>
                      <a:noFill/>
                    </a:lnL>
                    <a:lnR>
                      <a:noFill/>
                    </a:lnR>
                    <a:lnT>
                      <a:noFill/>
                    </a:lnT>
                    <a:lnB>
                      <a:noFill/>
                    </a:lnB>
                  </a:tcPr>
                </a:tc>
                <a:tc>
                  <a:txBody>
                    <a:bodyPr/>
                    <a:lstStyle/>
                    <a:p>
                      <a:r>
                        <a:rPr lang="en-US" sz="1600"/>
                        <a:t>467 </a:t>
                      </a:r>
                    </a:p>
                  </a:txBody>
                  <a:tcPr marL="83680" marR="83680" marT="41840" marB="41840" anchor="ctr">
                    <a:lnL>
                      <a:noFill/>
                    </a:lnL>
                    <a:lnR>
                      <a:noFill/>
                    </a:lnR>
                    <a:lnT>
                      <a:noFill/>
                    </a:lnT>
                    <a:lnB>
                      <a:noFill/>
                    </a:lnB>
                  </a:tcPr>
                </a:tc>
              </a:tr>
              <a:tr h="334718">
                <a:tc>
                  <a:txBody>
                    <a:bodyPr/>
                    <a:lstStyle/>
                    <a:p>
                      <a:r>
                        <a:rPr lang="en-US" sz="1600"/>
                        <a:t>10</a:t>
                      </a:r>
                    </a:p>
                  </a:txBody>
                  <a:tcPr marL="83680" marR="83680" marT="41840" marB="41840" anchor="ctr">
                    <a:lnL>
                      <a:noFill/>
                    </a:lnL>
                    <a:lnR>
                      <a:noFill/>
                    </a:lnR>
                    <a:lnT>
                      <a:noFill/>
                    </a:lnT>
                    <a:lnB>
                      <a:noFill/>
                    </a:lnB>
                  </a:tcPr>
                </a:tc>
                <a:tc>
                  <a:txBody>
                    <a:bodyPr/>
                    <a:lstStyle/>
                    <a:p>
                      <a:r>
                        <a:rPr lang="en-US" sz="1600">
                          <a:hlinkClick r:id="rId12"/>
                        </a:rPr>
                        <a:t>Belize</a:t>
                      </a:r>
                      <a:r>
                        <a:rPr lang="en-US" sz="1600"/>
                        <a:t> </a:t>
                      </a:r>
                    </a:p>
                  </a:txBody>
                  <a:tcPr marL="83680" marR="83680" marT="41840" marB="41840" anchor="ctr">
                    <a:lnL>
                      <a:noFill/>
                    </a:lnL>
                    <a:lnR>
                      <a:noFill/>
                    </a:lnR>
                    <a:lnT>
                      <a:noFill/>
                    </a:lnT>
                    <a:lnB>
                      <a:noFill/>
                    </a:lnB>
                  </a:tcPr>
                </a:tc>
                <a:tc>
                  <a:txBody>
                    <a:bodyPr/>
                    <a:lstStyle/>
                    <a:p>
                      <a:r>
                        <a:rPr lang="en-US" sz="1600"/>
                        <a:t>449 </a:t>
                      </a:r>
                    </a:p>
                  </a:txBody>
                  <a:tcPr marL="83680" marR="83680" marT="41840" marB="41840" anchor="ctr">
                    <a:lnL>
                      <a:noFill/>
                    </a:lnL>
                    <a:lnR>
                      <a:noFill/>
                    </a:lnR>
                    <a:lnT>
                      <a:noFill/>
                    </a:lnT>
                    <a:lnB>
                      <a:noFill/>
                    </a:lnB>
                  </a:tcPr>
                </a:tc>
              </a:tr>
              <a:tr h="334718">
                <a:tc>
                  <a:txBody>
                    <a:bodyPr/>
                    <a:lstStyle/>
                    <a:p>
                      <a:r>
                        <a:rPr lang="en-US" sz="1600"/>
                        <a:t>11</a:t>
                      </a:r>
                    </a:p>
                  </a:txBody>
                  <a:tcPr marL="83680" marR="83680" marT="41840" marB="41840" anchor="ctr">
                    <a:lnL>
                      <a:noFill/>
                    </a:lnL>
                    <a:lnR>
                      <a:noFill/>
                    </a:lnR>
                    <a:lnT>
                      <a:noFill/>
                    </a:lnT>
                    <a:lnB>
                      <a:noFill/>
                    </a:lnB>
                  </a:tcPr>
                </a:tc>
                <a:tc>
                  <a:txBody>
                    <a:bodyPr/>
                    <a:lstStyle/>
                    <a:p>
                      <a:r>
                        <a:rPr lang="en-US" sz="1600">
                          <a:hlinkClick r:id="rId13"/>
                        </a:rPr>
                        <a:t>Russian Federation</a:t>
                      </a:r>
                      <a:r>
                        <a:rPr lang="en-US" sz="1600"/>
                        <a:t> </a:t>
                      </a:r>
                    </a:p>
                  </a:txBody>
                  <a:tcPr marL="83680" marR="83680" marT="41840" marB="41840" anchor="ctr">
                    <a:lnL>
                      <a:noFill/>
                    </a:lnL>
                    <a:lnR>
                      <a:noFill/>
                    </a:lnR>
                    <a:lnT>
                      <a:noFill/>
                    </a:lnT>
                    <a:lnB>
                      <a:noFill/>
                    </a:lnB>
                  </a:tcPr>
                </a:tc>
                <a:tc>
                  <a:txBody>
                    <a:bodyPr/>
                    <a:lstStyle/>
                    <a:p>
                      <a:r>
                        <a:rPr lang="en-US" sz="1600"/>
                        <a:t>446 </a:t>
                      </a:r>
                    </a:p>
                  </a:txBody>
                  <a:tcPr marL="83680" marR="83680" marT="41840" marB="41840" anchor="ctr">
                    <a:lnL>
                      <a:noFill/>
                    </a:lnL>
                    <a:lnR>
                      <a:noFill/>
                    </a:lnR>
                    <a:lnT>
                      <a:noFill/>
                    </a:lnT>
                    <a:lnB>
                      <a:noFill/>
                    </a:lnB>
                  </a:tcPr>
                </a:tc>
              </a:tr>
              <a:tr h="334718">
                <a:tc>
                  <a:txBody>
                    <a:bodyPr/>
                    <a:lstStyle/>
                    <a:p>
                      <a:r>
                        <a:rPr lang="en-US" sz="1600"/>
                        <a:t>12</a:t>
                      </a:r>
                    </a:p>
                  </a:txBody>
                  <a:tcPr marL="83680" marR="83680" marT="41840" marB="41840" anchor="ctr">
                    <a:lnL>
                      <a:noFill/>
                    </a:lnL>
                    <a:lnR>
                      <a:noFill/>
                    </a:lnR>
                    <a:lnT>
                      <a:noFill/>
                    </a:lnT>
                    <a:lnB>
                      <a:noFill/>
                    </a:lnB>
                  </a:tcPr>
                </a:tc>
                <a:tc>
                  <a:txBody>
                    <a:bodyPr/>
                    <a:lstStyle/>
                    <a:p>
                      <a:r>
                        <a:rPr lang="en-US" sz="1600">
                          <a:hlinkClick r:id="rId14"/>
                        </a:rPr>
                        <a:t>Rwanda</a:t>
                      </a:r>
                      <a:r>
                        <a:rPr lang="en-US" sz="1600"/>
                        <a:t> </a:t>
                      </a:r>
                    </a:p>
                  </a:txBody>
                  <a:tcPr marL="83680" marR="83680" marT="41840" marB="41840" anchor="ctr">
                    <a:lnL>
                      <a:noFill/>
                    </a:lnL>
                    <a:lnR>
                      <a:noFill/>
                    </a:lnR>
                    <a:lnT>
                      <a:noFill/>
                    </a:lnT>
                    <a:lnB>
                      <a:noFill/>
                    </a:lnB>
                  </a:tcPr>
                </a:tc>
                <a:tc>
                  <a:txBody>
                    <a:bodyPr/>
                    <a:lstStyle/>
                    <a:p>
                      <a:r>
                        <a:rPr lang="en-US" sz="1600" dirty="0"/>
                        <a:t>434 </a:t>
                      </a:r>
                    </a:p>
                  </a:txBody>
                  <a:tcPr marL="83680" marR="83680" marT="41840" marB="41840" anchor="ctr">
                    <a:lnL>
                      <a:noFill/>
                    </a:lnL>
                    <a:lnR>
                      <a:noFill/>
                    </a:lnR>
                    <a:lnT>
                      <a:noFill/>
                    </a:lnT>
                    <a:lnB>
                      <a:noFill/>
                    </a:lnB>
                  </a:tcPr>
                </a:tc>
              </a:tr>
            </a:tbl>
          </a:graphicData>
        </a:graphic>
      </p:graphicFrame>
      <p:sp>
        <p:nvSpPr>
          <p:cNvPr id="5" name="TextBox 4"/>
          <p:cNvSpPr txBox="1"/>
          <p:nvPr/>
        </p:nvSpPr>
        <p:spPr>
          <a:xfrm>
            <a:off x="5410200" y="2286000"/>
            <a:ext cx="3048000" cy="923330"/>
          </a:xfrm>
          <a:prstGeom prst="rect">
            <a:avLst/>
          </a:prstGeom>
          <a:noFill/>
        </p:spPr>
        <p:txBody>
          <a:bodyPr wrap="square" rtlCol="0">
            <a:spAutoFit/>
          </a:bodyPr>
          <a:lstStyle/>
          <a:p>
            <a:r>
              <a:rPr lang="en-US" dirty="0" smtClean="0"/>
              <a:t>Source: World prison Brief (accessed 17 January 2016)</a:t>
            </a:r>
          </a:p>
          <a:p>
            <a:r>
              <a:rPr lang="en-US" dirty="0"/>
              <a:t>http://</a:t>
            </a:r>
            <a:r>
              <a:rPr lang="en-US" dirty="0" smtClean="0"/>
              <a:t>www.prisonstudies.org</a:t>
            </a:r>
            <a:endParaRPr lang="en-US" dirty="0"/>
          </a:p>
        </p:txBody>
      </p:sp>
      <p:pic>
        <p:nvPicPr>
          <p:cNvPr id="2049" name="Picture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96000" y="3729273"/>
            <a:ext cx="1440608" cy="2143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2403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84" y="228600"/>
            <a:ext cx="8470232" cy="854074"/>
          </a:xfrm>
        </p:spPr>
        <p:txBody>
          <a:bodyPr/>
          <a:lstStyle/>
          <a:p>
            <a:r>
              <a:rPr lang="en-US" dirty="0" smtClean="0"/>
              <a:t>Little impact on crime</a:t>
            </a:r>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p:cNvGraphicFramePr>
          <p:nvPr>
            <p:extLst>
              <p:ext uri="{D42A27DB-BD31-4B8C-83A1-F6EECF244321}">
                <p14:modId xmlns:p14="http://schemas.microsoft.com/office/powerpoint/2010/main" val="209145939"/>
              </p:ext>
            </p:extLst>
          </p:nvPr>
        </p:nvGraphicFramePr>
        <p:xfrm>
          <a:off x="3505200" y="1828799"/>
          <a:ext cx="5158581" cy="4717197"/>
        </p:xfrm>
        <a:graphic>
          <a:graphicData uri="http://schemas.openxmlformats.org/presentationml/2006/ole">
            <mc:AlternateContent xmlns:mc="http://schemas.openxmlformats.org/markup-compatibility/2006">
              <mc:Choice xmlns:v="urn:schemas-microsoft-com:vml" Requires="v">
                <p:oleObj spid="_x0000_s1114" name="Chart" r:id="rId4" imgW="5600700" imgH="4884420" progId="Excel.Chart.8">
                  <p:embed/>
                </p:oleObj>
              </mc:Choice>
              <mc:Fallback>
                <p:oleObj name="Chart" r:id="rId4" imgW="5600700" imgH="4884420" progId="Excel.Chart.8">
                  <p:embed/>
                  <p:pic>
                    <p:nvPicPr>
                      <p:cNvPr id="0"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828799"/>
                        <a:ext cx="5158581" cy="4717197"/>
                      </a:xfrm>
                      <a:prstGeom prst="rect">
                        <a:avLst/>
                      </a:prstGeom>
                      <a:noFill/>
                    </p:spPr>
                  </p:pic>
                </p:oleObj>
              </mc:Fallback>
            </mc:AlternateContent>
          </a:graphicData>
        </a:graphic>
      </p:graphicFrame>
      <p:sp>
        <p:nvSpPr>
          <p:cNvPr id="6" name="TextBox 5"/>
          <p:cNvSpPr txBox="1"/>
          <p:nvPr/>
        </p:nvSpPr>
        <p:spPr>
          <a:xfrm>
            <a:off x="3429000" y="990600"/>
            <a:ext cx="5334000" cy="830997"/>
          </a:xfrm>
          <a:prstGeom prst="rect">
            <a:avLst/>
          </a:prstGeom>
          <a:noFill/>
        </p:spPr>
        <p:txBody>
          <a:bodyPr wrap="square" rtlCol="0">
            <a:spAutoFit/>
          </a:bodyPr>
          <a:lstStyle/>
          <a:p>
            <a:pPr algn="ctr"/>
            <a:r>
              <a:rPr lang="en-US" sz="2400" b="1" dirty="0"/>
              <a:t>Violent crime rate and incarceration rate, 1960–2014</a:t>
            </a:r>
            <a:endParaRPr lang="en-US" sz="2400" dirty="0"/>
          </a:p>
        </p:txBody>
      </p:sp>
      <p:cxnSp>
        <p:nvCxnSpPr>
          <p:cNvPr id="7" name="Straight Connector 6"/>
          <p:cNvCxnSpPr/>
          <p:nvPr/>
        </p:nvCxnSpPr>
        <p:spPr>
          <a:xfrm flipH="1">
            <a:off x="2895600" y="4038600"/>
            <a:ext cx="5334000" cy="0"/>
          </a:xfrm>
          <a:prstGeom prst="line">
            <a:avLst/>
          </a:prstGeom>
          <a:ln w="15875" cmpd="sng">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8200" y="1524000"/>
            <a:ext cx="2343339" cy="4154984"/>
          </a:xfrm>
          <a:prstGeom prst="rect">
            <a:avLst/>
          </a:prstGeom>
          <a:noFill/>
        </p:spPr>
        <p:txBody>
          <a:bodyPr wrap="square" rtlCol="0">
            <a:spAutoFit/>
          </a:bodyPr>
          <a:lstStyle/>
          <a:p>
            <a:r>
              <a:rPr lang="en-US" sz="2400" dirty="0" smtClean="0"/>
              <a:t>Violence is back to 1970 level when it was considered a big national problem – so big we needed a national commission to study the problem</a:t>
            </a:r>
            <a:endParaRPr lang="en-US" sz="2400" dirty="0"/>
          </a:p>
        </p:txBody>
      </p:sp>
    </p:spTree>
    <p:extLst>
      <p:ext uri="{BB962C8B-B14F-4D97-AF65-F5344CB8AC3E}">
        <p14:creationId xmlns:p14="http://schemas.microsoft.com/office/powerpoint/2010/main" val="2041307367"/>
      </p:ext>
    </p:extLst>
  </p:cSld>
  <p:clrMapOvr>
    <a:masterClrMapping/>
  </p:clrMapOvr>
</p:sld>
</file>

<file path=ppt/theme/theme1.xml><?xml version="1.0" encoding="utf-8"?>
<a:theme xmlns:a="http://schemas.openxmlformats.org/drawingml/2006/main" name="Template_for_paulleighton_rvsd">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plate for paulleighton rvsd.pptx" id="{6626C08D-65DA-40C2-806F-D69B6CEAE447}" vid="{57436D55-10EB-4AA4-85E6-ACFF88C4184A}"/>
    </a:ext>
  </a:extLst>
</a:theme>
</file>

<file path=ppt/theme/theme2.xml><?xml version="1.0" encoding="utf-8"?>
<a:theme xmlns:a="http://schemas.openxmlformats.org/drawingml/2006/main" name="1_Template_for_paulleighton_rvsd">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plate for paulleighton rvsd.pptx" id="{6626C08D-65DA-40C2-806F-D69B6CEAE447}" vid="{57436D55-10EB-4AA4-85E6-ACFF88C418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817</TotalTime>
  <Words>3038</Words>
  <Application>Microsoft Office PowerPoint</Application>
  <PresentationFormat>On-screen Show (4:3)</PresentationFormat>
  <Paragraphs>287</Paragraphs>
  <Slides>35</Slides>
  <Notes>35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38" baseType="lpstr">
      <vt:lpstr>Template_for_paulleighton_rvsd</vt:lpstr>
      <vt:lpstr>1_Template_for_paulleighton_rvsd</vt:lpstr>
      <vt:lpstr>Chart</vt:lpstr>
      <vt:lpstr>Crime and Mass Incarceration: Reform or a ‘new normal’?</vt:lpstr>
      <vt:lpstr>Sentencing reform so far…</vt:lpstr>
      <vt:lpstr>Reform Scenarios, next 35 years…</vt:lpstr>
      <vt:lpstr>…or, fluctuations around this level</vt:lpstr>
      <vt:lpstr>Roadmap</vt:lpstr>
      <vt:lpstr>PowerPoint Presentation</vt:lpstr>
      <vt:lpstr>Incarceration Binge, Mass Incarceration &amp; “A Plague of Prisons”</vt:lpstr>
      <vt:lpstr>Embarrassing global comparisons</vt:lpstr>
      <vt:lpstr>Little impact on crime</vt:lpstr>
      <vt:lpstr>Prison can prevent crime…</vt:lpstr>
      <vt:lpstr>Prison can prevent crime…</vt:lpstr>
      <vt:lpstr>Prison can cause crime…</vt:lpstr>
      <vt:lpstr>PowerPoint Presentation</vt:lpstr>
      <vt:lpstr>Increasing Incarceration, Decreasing Effectiveness</vt:lpstr>
      <vt:lpstr>Increasing Incarceration, Decreasing Effectiveness</vt:lpstr>
      <vt:lpstr>Generous best estimate</vt:lpstr>
      <vt:lpstr>Sacrificing Education to Have More Crime?</vt:lpstr>
      <vt:lpstr>Sentencing Reform</vt:lpstr>
      <vt:lpstr>Solutions for crime and violence</vt:lpstr>
      <vt:lpstr>PowerPoint Presentation</vt:lpstr>
      <vt:lpstr>PowerPoint Presentation</vt:lpstr>
      <vt:lpstr>De-escalate drug war</vt:lpstr>
      <vt:lpstr>De-escalate drug war</vt:lpstr>
      <vt:lpstr>Remove lead </vt:lpstr>
      <vt:lpstr>Prison Should Rehabilitate </vt:lpstr>
      <vt:lpstr>Reduce Inequality</vt:lpstr>
      <vt:lpstr>Inequality &amp; crimes of the poor</vt:lpstr>
      <vt:lpstr>Inequality &amp; crimes of the rich</vt:lpstr>
      <vt:lpstr>Conclusions: Sentencing reform</vt:lpstr>
      <vt:lpstr>Conclusions: post-warehouse prison</vt:lpstr>
      <vt:lpstr>Conclusions: Reaffirm rehabilitation</vt:lpstr>
      <vt:lpstr>Conclusions: Crime Prevention</vt:lpstr>
      <vt:lpstr>Conclusions: Crime Prevention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violence of mass incarceration: Reform or a ‘new normal’?</dc:title>
  <dc:creator>Paul</dc:creator>
  <cp:lastModifiedBy>Paul</cp:lastModifiedBy>
  <cp:revision>102</cp:revision>
  <dcterms:created xsi:type="dcterms:W3CDTF">2016-01-15T14:23:51Z</dcterms:created>
  <dcterms:modified xsi:type="dcterms:W3CDTF">2016-05-06T13:08:38Z</dcterms:modified>
</cp:coreProperties>
</file>