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301" r:id="rId3"/>
    <p:sldId id="279" r:id="rId4"/>
    <p:sldId id="306" r:id="rId5"/>
    <p:sldId id="274" r:id="rId6"/>
    <p:sldId id="273" r:id="rId7"/>
    <p:sldId id="282" r:id="rId8"/>
    <p:sldId id="307" r:id="rId9"/>
    <p:sldId id="272" r:id="rId10"/>
    <p:sldId id="276" r:id="rId11"/>
    <p:sldId id="277" r:id="rId12"/>
    <p:sldId id="278" r:id="rId13"/>
    <p:sldId id="283" r:id="rId14"/>
    <p:sldId id="310" r:id="rId15"/>
    <p:sldId id="308" r:id="rId16"/>
    <p:sldId id="309" r:id="rId17"/>
    <p:sldId id="259" r:id="rId18"/>
    <p:sldId id="284" r:id="rId19"/>
    <p:sldId id="316" r:id="rId20"/>
    <p:sldId id="303" r:id="rId21"/>
    <p:sldId id="304" r:id="rId22"/>
    <p:sldId id="269" r:id="rId23"/>
    <p:sldId id="312" r:id="rId24"/>
    <p:sldId id="291" r:id="rId25"/>
    <p:sldId id="286" r:id="rId26"/>
    <p:sldId id="287" r:id="rId27"/>
    <p:sldId id="311" r:id="rId28"/>
    <p:sldId id="313" r:id="rId29"/>
    <p:sldId id="314" r:id="rId30"/>
    <p:sldId id="315" r:id="rId31"/>
    <p:sldId id="296" r:id="rId32"/>
    <p:sldId id="297" r:id="rId33"/>
    <p:sldId id="317" r:id="rId34"/>
    <p:sldId id="299" r:id="rId35"/>
    <p:sldId id="298" r:id="rId36"/>
    <p:sldId id="318"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33" autoAdjust="0"/>
  </p:normalViewPr>
  <p:slideViewPr>
    <p:cSldViewPr>
      <p:cViewPr varScale="1">
        <p:scale>
          <a:sx n="80" d="100"/>
          <a:sy n="80" d="100"/>
        </p:scale>
        <p:origin x="-1522" y="-77"/>
      </p:cViewPr>
      <p:guideLst>
        <p:guide orient="horz" pos="2160"/>
        <p:guide pos="2880"/>
      </p:guideLst>
    </p:cSldViewPr>
  </p:slideViewPr>
  <p:notesTextViewPr>
    <p:cViewPr>
      <p:scale>
        <a:sx n="1" d="1"/>
        <a:sy n="1" d="1"/>
      </p:scale>
      <p:origin x="0" y="0"/>
    </p:cViewPr>
  </p:notesTextViewPr>
  <p:sorterViewPr>
    <p:cViewPr>
      <p:scale>
        <a:sx n="100" d="100"/>
        <a:sy n="100" d="100"/>
      </p:scale>
      <p:origin x="0" y="12907"/>
    </p:cViewPr>
  </p:sorterViewPr>
  <p:notesViewPr>
    <p:cSldViewPr>
      <p:cViewPr varScale="1">
        <p:scale>
          <a:sx n="66" d="100"/>
          <a:sy n="66" d="100"/>
        </p:scale>
        <p:origin x="-1651"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8DD0E26-F268-40E1-ADA8-E574DB546EE7}" type="datetimeFigureOut">
              <a:rPr lang="en-US" smtClean="0"/>
              <a:t>8/2/2014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792D7FE-515F-4F89-9588-9F0B96F7716F}" type="slidenum">
              <a:rPr lang="en-US" smtClean="0"/>
              <a:t>‹#›</a:t>
            </a:fld>
            <a:endParaRPr lang="en-US"/>
          </a:p>
        </p:txBody>
      </p:sp>
    </p:spTree>
    <p:extLst>
      <p:ext uri="{BB962C8B-B14F-4D97-AF65-F5344CB8AC3E}">
        <p14:creationId xmlns:p14="http://schemas.microsoft.com/office/powerpoint/2010/main" val="1945973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5C249B3-D26C-40A3-8955-D94F78BD3353}" type="datetimeFigureOut">
              <a:rPr lang="en-US" smtClean="0"/>
              <a:t>8/2/2014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AE9EA32-7AB1-4486-BA0B-38054666EA39}" type="slidenum">
              <a:rPr lang="en-US" smtClean="0"/>
              <a:t>‹#›</a:t>
            </a:fld>
            <a:endParaRPr lang="en-US"/>
          </a:p>
        </p:txBody>
      </p:sp>
    </p:spTree>
    <p:extLst>
      <p:ext uri="{BB962C8B-B14F-4D97-AF65-F5344CB8AC3E}">
        <p14:creationId xmlns:p14="http://schemas.microsoft.com/office/powerpoint/2010/main" val="353761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1</a:t>
            </a:fld>
            <a:endParaRPr lang="en-US"/>
          </a:p>
        </p:txBody>
      </p:sp>
    </p:spTree>
    <p:extLst>
      <p:ext uri="{BB962C8B-B14F-4D97-AF65-F5344CB8AC3E}">
        <p14:creationId xmlns:p14="http://schemas.microsoft.com/office/powerpoint/2010/main" val="221532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10</a:t>
            </a:fld>
            <a:endParaRPr lang="en-US"/>
          </a:p>
        </p:txBody>
      </p:sp>
    </p:spTree>
    <p:extLst>
      <p:ext uri="{BB962C8B-B14F-4D97-AF65-F5344CB8AC3E}">
        <p14:creationId xmlns:p14="http://schemas.microsoft.com/office/powerpoint/2010/main" val="2247921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11</a:t>
            </a:fld>
            <a:endParaRPr lang="en-US"/>
          </a:p>
        </p:txBody>
      </p:sp>
    </p:spTree>
    <p:extLst>
      <p:ext uri="{BB962C8B-B14F-4D97-AF65-F5344CB8AC3E}">
        <p14:creationId xmlns:p14="http://schemas.microsoft.com/office/powerpoint/2010/main" val="314308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12</a:t>
            </a:fld>
            <a:endParaRPr lang="en-US"/>
          </a:p>
        </p:txBody>
      </p:sp>
    </p:spTree>
    <p:extLst>
      <p:ext uri="{BB962C8B-B14F-4D97-AF65-F5344CB8AC3E}">
        <p14:creationId xmlns:p14="http://schemas.microsoft.com/office/powerpoint/2010/main" val="162239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13</a:t>
            </a:fld>
            <a:endParaRPr lang="en-US"/>
          </a:p>
        </p:txBody>
      </p:sp>
    </p:spTree>
    <p:extLst>
      <p:ext uri="{BB962C8B-B14F-4D97-AF65-F5344CB8AC3E}">
        <p14:creationId xmlns:p14="http://schemas.microsoft.com/office/powerpoint/2010/main" val="18563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14</a:t>
            </a:fld>
            <a:endParaRPr lang="en-US"/>
          </a:p>
        </p:txBody>
      </p:sp>
    </p:spTree>
    <p:extLst>
      <p:ext uri="{BB962C8B-B14F-4D97-AF65-F5344CB8AC3E}">
        <p14:creationId xmlns:p14="http://schemas.microsoft.com/office/powerpoint/2010/main" val="426107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15</a:t>
            </a:fld>
            <a:endParaRPr lang="en-US"/>
          </a:p>
        </p:txBody>
      </p:sp>
    </p:spTree>
    <p:extLst>
      <p:ext uri="{BB962C8B-B14F-4D97-AF65-F5344CB8AC3E}">
        <p14:creationId xmlns:p14="http://schemas.microsoft.com/office/powerpoint/2010/main" val="2087480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16</a:t>
            </a:fld>
            <a:endParaRPr lang="en-US"/>
          </a:p>
        </p:txBody>
      </p:sp>
    </p:spTree>
    <p:extLst>
      <p:ext uri="{BB962C8B-B14F-4D97-AF65-F5344CB8AC3E}">
        <p14:creationId xmlns:p14="http://schemas.microsoft.com/office/powerpoint/2010/main" val="70471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17</a:t>
            </a:fld>
            <a:endParaRPr lang="en-US"/>
          </a:p>
        </p:txBody>
      </p:sp>
    </p:spTree>
    <p:extLst>
      <p:ext uri="{BB962C8B-B14F-4D97-AF65-F5344CB8AC3E}">
        <p14:creationId xmlns:p14="http://schemas.microsoft.com/office/powerpoint/2010/main" val="302245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18</a:t>
            </a:fld>
            <a:endParaRPr lang="en-US"/>
          </a:p>
        </p:txBody>
      </p:sp>
    </p:spTree>
    <p:extLst>
      <p:ext uri="{BB962C8B-B14F-4D97-AF65-F5344CB8AC3E}">
        <p14:creationId xmlns:p14="http://schemas.microsoft.com/office/powerpoint/2010/main" val="2242878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19</a:t>
            </a:fld>
            <a:endParaRPr lang="en-US"/>
          </a:p>
        </p:txBody>
      </p:sp>
    </p:spTree>
    <p:extLst>
      <p:ext uri="{BB962C8B-B14F-4D97-AF65-F5344CB8AC3E}">
        <p14:creationId xmlns:p14="http://schemas.microsoft.com/office/powerpoint/2010/main" val="75596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p:txBody>
      </p:sp>
      <p:sp>
        <p:nvSpPr>
          <p:cNvPr id="4" name="Slide Number Placeholder 3"/>
          <p:cNvSpPr>
            <a:spLocks noGrp="1"/>
          </p:cNvSpPr>
          <p:nvPr>
            <p:ph type="sldNum" sz="quarter" idx="10"/>
          </p:nvPr>
        </p:nvSpPr>
        <p:spPr/>
        <p:txBody>
          <a:bodyPr/>
          <a:lstStyle/>
          <a:p>
            <a:fld id="{1AE9EA32-7AB1-4486-BA0B-38054666EA39}" type="slidenum">
              <a:rPr lang="en-US" smtClean="0"/>
              <a:t>2</a:t>
            </a:fld>
            <a:endParaRPr lang="en-US"/>
          </a:p>
        </p:txBody>
      </p:sp>
    </p:spTree>
    <p:extLst>
      <p:ext uri="{BB962C8B-B14F-4D97-AF65-F5344CB8AC3E}">
        <p14:creationId xmlns:p14="http://schemas.microsoft.com/office/powerpoint/2010/main" val="18162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20</a:t>
            </a:fld>
            <a:endParaRPr lang="en-US"/>
          </a:p>
        </p:txBody>
      </p:sp>
    </p:spTree>
    <p:extLst>
      <p:ext uri="{BB962C8B-B14F-4D97-AF65-F5344CB8AC3E}">
        <p14:creationId xmlns:p14="http://schemas.microsoft.com/office/powerpoint/2010/main" val="2115330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21</a:t>
            </a:fld>
            <a:endParaRPr lang="en-US"/>
          </a:p>
        </p:txBody>
      </p:sp>
    </p:spTree>
    <p:extLst>
      <p:ext uri="{BB962C8B-B14F-4D97-AF65-F5344CB8AC3E}">
        <p14:creationId xmlns:p14="http://schemas.microsoft.com/office/powerpoint/2010/main" val="101518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22</a:t>
            </a:fld>
            <a:endParaRPr lang="en-US"/>
          </a:p>
        </p:txBody>
      </p:sp>
    </p:spTree>
    <p:extLst>
      <p:ext uri="{BB962C8B-B14F-4D97-AF65-F5344CB8AC3E}">
        <p14:creationId xmlns:p14="http://schemas.microsoft.com/office/powerpoint/2010/main" val="1385191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23</a:t>
            </a:fld>
            <a:endParaRPr lang="en-US"/>
          </a:p>
        </p:txBody>
      </p:sp>
    </p:spTree>
    <p:extLst>
      <p:ext uri="{BB962C8B-B14F-4D97-AF65-F5344CB8AC3E}">
        <p14:creationId xmlns:p14="http://schemas.microsoft.com/office/powerpoint/2010/main" val="948681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24</a:t>
            </a:fld>
            <a:endParaRPr lang="en-US"/>
          </a:p>
        </p:txBody>
      </p:sp>
    </p:spTree>
    <p:extLst>
      <p:ext uri="{BB962C8B-B14F-4D97-AF65-F5344CB8AC3E}">
        <p14:creationId xmlns:p14="http://schemas.microsoft.com/office/powerpoint/2010/main" val="1277486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25</a:t>
            </a:fld>
            <a:endParaRPr lang="en-US"/>
          </a:p>
        </p:txBody>
      </p:sp>
    </p:spTree>
    <p:extLst>
      <p:ext uri="{BB962C8B-B14F-4D97-AF65-F5344CB8AC3E}">
        <p14:creationId xmlns:p14="http://schemas.microsoft.com/office/powerpoint/2010/main" val="2737729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26</a:t>
            </a:fld>
            <a:endParaRPr lang="en-US"/>
          </a:p>
        </p:txBody>
      </p:sp>
    </p:spTree>
    <p:extLst>
      <p:ext uri="{BB962C8B-B14F-4D97-AF65-F5344CB8AC3E}">
        <p14:creationId xmlns:p14="http://schemas.microsoft.com/office/powerpoint/2010/main" val="2540587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27</a:t>
            </a:fld>
            <a:endParaRPr lang="en-US"/>
          </a:p>
        </p:txBody>
      </p:sp>
    </p:spTree>
    <p:extLst>
      <p:ext uri="{BB962C8B-B14F-4D97-AF65-F5344CB8AC3E}">
        <p14:creationId xmlns:p14="http://schemas.microsoft.com/office/powerpoint/2010/main" val="3085836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28</a:t>
            </a:fld>
            <a:endParaRPr lang="en-US"/>
          </a:p>
        </p:txBody>
      </p:sp>
    </p:spTree>
    <p:extLst>
      <p:ext uri="{BB962C8B-B14F-4D97-AF65-F5344CB8AC3E}">
        <p14:creationId xmlns:p14="http://schemas.microsoft.com/office/powerpoint/2010/main" val="2926703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29</a:t>
            </a:fld>
            <a:endParaRPr lang="en-US"/>
          </a:p>
        </p:txBody>
      </p:sp>
    </p:spTree>
    <p:extLst>
      <p:ext uri="{BB962C8B-B14F-4D97-AF65-F5344CB8AC3E}">
        <p14:creationId xmlns:p14="http://schemas.microsoft.com/office/powerpoint/2010/main" val="355569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3</a:t>
            </a:fld>
            <a:endParaRPr lang="en-US"/>
          </a:p>
        </p:txBody>
      </p:sp>
    </p:spTree>
    <p:extLst>
      <p:ext uri="{BB962C8B-B14F-4D97-AF65-F5344CB8AC3E}">
        <p14:creationId xmlns:p14="http://schemas.microsoft.com/office/powerpoint/2010/main" val="487509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30</a:t>
            </a:fld>
            <a:endParaRPr lang="en-US"/>
          </a:p>
        </p:txBody>
      </p:sp>
    </p:spTree>
    <p:extLst>
      <p:ext uri="{BB962C8B-B14F-4D97-AF65-F5344CB8AC3E}">
        <p14:creationId xmlns:p14="http://schemas.microsoft.com/office/powerpoint/2010/main" val="396442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31</a:t>
            </a:fld>
            <a:endParaRPr lang="en-US"/>
          </a:p>
        </p:txBody>
      </p:sp>
    </p:spTree>
    <p:extLst>
      <p:ext uri="{BB962C8B-B14F-4D97-AF65-F5344CB8AC3E}">
        <p14:creationId xmlns:p14="http://schemas.microsoft.com/office/powerpoint/2010/main" val="142568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32</a:t>
            </a:fld>
            <a:endParaRPr lang="en-US"/>
          </a:p>
        </p:txBody>
      </p:sp>
    </p:spTree>
    <p:extLst>
      <p:ext uri="{BB962C8B-B14F-4D97-AF65-F5344CB8AC3E}">
        <p14:creationId xmlns:p14="http://schemas.microsoft.com/office/powerpoint/2010/main" val="778080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33</a:t>
            </a:fld>
            <a:endParaRPr lang="en-US"/>
          </a:p>
        </p:txBody>
      </p:sp>
    </p:spTree>
    <p:extLst>
      <p:ext uri="{BB962C8B-B14F-4D97-AF65-F5344CB8AC3E}">
        <p14:creationId xmlns:p14="http://schemas.microsoft.com/office/powerpoint/2010/main" val="3476880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34</a:t>
            </a:fld>
            <a:endParaRPr lang="en-US"/>
          </a:p>
        </p:txBody>
      </p:sp>
    </p:spTree>
    <p:extLst>
      <p:ext uri="{BB962C8B-B14F-4D97-AF65-F5344CB8AC3E}">
        <p14:creationId xmlns:p14="http://schemas.microsoft.com/office/powerpoint/2010/main" val="1886847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a:t>
            </a:r>
            <a:r>
              <a:rPr lang="en-US" sz="1200" smtClean="0">
                <a:solidFill>
                  <a:schemeClr val="accent1">
                    <a:lumMod val="50000"/>
                  </a:schemeClr>
                </a:solidFill>
              </a:rPr>
              <a:t>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35</a:t>
            </a:fld>
            <a:endParaRPr lang="en-US"/>
          </a:p>
        </p:txBody>
      </p:sp>
    </p:spTree>
    <p:extLst>
      <p:ext uri="{BB962C8B-B14F-4D97-AF65-F5344CB8AC3E}">
        <p14:creationId xmlns:p14="http://schemas.microsoft.com/office/powerpoint/2010/main" val="1416848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endParaRPr lang="en-US" sz="1400" dirty="0"/>
          </a:p>
        </p:txBody>
      </p:sp>
      <p:sp>
        <p:nvSpPr>
          <p:cNvPr id="4" name="Slide Number Placeholder 3"/>
          <p:cNvSpPr>
            <a:spLocks noGrp="1"/>
          </p:cNvSpPr>
          <p:nvPr>
            <p:ph type="sldNum" sz="quarter" idx="10"/>
          </p:nvPr>
        </p:nvSpPr>
        <p:spPr/>
        <p:txBody>
          <a:bodyPr/>
          <a:lstStyle/>
          <a:p>
            <a:fld id="{5005EC70-E2BF-481A-9BBA-3E4F97540A9F}" type="slidenum">
              <a:rPr lang="en-US" smtClean="0"/>
              <a:t>36</a:t>
            </a:fld>
            <a:endParaRPr lang="en-US"/>
          </a:p>
        </p:txBody>
      </p:sp>
    </p:spTree>
    <p:extLst>
      <p:ext uri="{BB962C8B-B14F-4D97-AF65-F5344CB8AC3E}">
        <p14:creationId xmlns:p14="http://schemas.microsoft.com/office/powerpoint/2010/main" val="199703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4</a:t>
            </a:fld>
            <a:endParaRPr lang="en-US"/>
          </a:p>
        </p:txBody>
      </p:sp>
    </p:spTree>
    <p:extLst>
      <p:ext uri="{BB962C8B-B14F-4D97-AF65-F5344CB8AC3E}">
        <p14:creationId xmlns:p14="http://schemas.microsoft.com/office/powerpoint/2010/main" val="266612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5</a:t>
            </a:fld>
            <a:endParaRPr lang="en-US"/>
          </a:p>
        </p:txBody>
      </p:sp>
    </p:spTree>
    <p:extLst>
      <p:ext uri="{BB962C8B-B14F-4D97-AF65-F5344CB8AC3E}">
        <p14:creationId xmlns:p14="http://schemas.microsoft.com/office/powerpoint/2010/main" val="85460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6</a:t>
            </a:fld>
            <a:endParaRPr lang="en-US"/>
          </a:p>
        </p:txBody>
      </p:sp>
    </p:spTree>
    <p:extLst>
      <p:ext uri="{BB962C8B-B14F-4D97-AF65-F5344CB8AC3E}">
        <p14:creationId xmlns:p14="http://schemas.microsoft.com/office/powerpoint/2010/main" val="24020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7</a:t>
            </a:fld>
            <a:endParaRPr lang="en-US"/>
          </a:p>
        </p:txBody>
      </p:sp>
    </p:spTree>
    <p:extLst>
      <p:ext uri="{BB962C8B-B14F-4D97-AF65-F5344CB8AC3E}">
        <p14:creationId xmlns:p14="http://schemas.microsoft.com/office/powerpoint/2010/main" val="280304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8</a:t>
            </a:fld>
            <a:endParaRPr lang="en-US"/>
          </a:p>
        </p:txBody>
      </p:sp>
    </p:spTree>
    <p:extLst>
      <p:ext uri="{BB962C8B-B14F-4D97-AF65-F5344CB8AC3E}">
        <p14:creationId xmlns:p14="http://schemas.microsoft.com/office/powerpoint/2010/main" val="280304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a:t>
            </a:r>
            <a:r>
              <a:rPr lang="en-US" sz="1600" dirty="0" smtClean="0"/>
              <a:t>Manifestations of Poverty</a:t>
            </a:r>
            <a:r>
              <a:rPr lang="en-US" sz="1200" dirty="0" smtClean="0"/>
              <a:t>: The Rich Get Richer and the Poor Get Prison.</a:t>
            </a:r>
            <a:r>
              <a:rPr lang="en-US" sz="1200" baseline="0" dirty="0" smtClean="0"/>
              <a:t> </a:t>
            </a:r>
            <a:r>
              <a:rPr lang="en-US" sz="1200" dirty="0" smtClean="0">
                <a:solidFill>
                  <a:schemeClr val="accent1">
                    <a:lumMod val="50000"/>
                  </a:schemeClr>
                </a:solidFill>
              </a:rPr>
              <a:t>Star Lecture, EMU Honors College. Sept 2013. http://paulsjusticepage.com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9</a:t>
            </a:fld>
            <a:endParaRPr lang="en-US"/>
          </a:p>
        </p:txBody>
      </p:sp>
    </p:spTree>
    <p:extLst>
      <p:ext uri="{BB962C8B-B14F-4D97-AF65-F5344CB8AC3E}">
        <p14:creationId xmlns:p14="http://schemas.microsoft.com/office/powerpoint/2010/main" val="247775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17DFB-0016-4143-8716-649B2EA4905A}"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17DFB-0016-4143-8716-649B2EA4905A}"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17DFB-0016-4143-8716-649B2EA4905A}"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17DFB-0016-4143-8716-649B2EA4905A}"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17DFB-0016-4143-8716-649B2EA4905A}"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017DFB-0016-4143-8716-649B2EA4905A}" type="datetimeFigureOut">
              <a:rPr lang="en-US" smtClean="0"/>
              <a:t>8/2/2014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017DFB-0016-4143-8716-649B2EA4905A}" type="datetimeFigureOut">
              <a:rPr lang="en-US" smtClean="0"/>
              <a:t>8/2/2014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017DFB-0016-4143-8716-649B2EA4905A}" type="datetimeFigureOut">
              <a:rPr lang="en-US" smtClean="0"/>
              <a:t>8/2/2014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17DFB-0016-4143-8716-649B2EA4905A}" type="datetimeFigureOut">
              <a:rPr lang="en-US" smtClean="0"/>
              <a:t>8/2/2014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17DFB-0016-4143-8716-649B2EA4905A}" type="datetimeFigureOut">
              <a:rPr lang="en-US" smtClean="0"/>
              <a:t>8/2/2014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54555-1A94-4298-9978-8C6EE92D444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A017DFB-0016-4143-8716-649B2EA4905A}" type="datetimeFigureOut">
              <a:rPr lang="en-US" smtClean="0"/>
              <a:t>8/2/2014</a:t>
            </a:fld>
            <a:endParaRPr lang="en-US"/>
          </a:p>
        </p:txBody>
      </p:sp>
      <p:sp>
        <p:nvSpPr>
          <p:cNvPr id="9" name="Slide Number Placeholder 8"/>
          <p:cNvSpPr>
            <a:spLocks noGrp="1"/>
          </p:cNvSpPr>
          <p:nvPr>
            <p:ph type="sldNum" sz="quarter" idx="11"/>
          </p:nvPr>
        </p:nvSpPr>
        <p:spPr/>
        <p:txBody>
          <a:bodyPr/>
          <a:lstStyle/>
          <a:p>
            <a:fld id="{98654555-1A94-4298-9978-8C6EE92D444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8654555-1A94-4298-9978-8C6EE92D444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A017DFB-0016-4143-8716-649B2EA4905A}" type="datetimeFigureOut">
              <a:rPr lang="en-US" smtClean="0"/>
              <a:t>8/2/2014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occuprin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washingtonpost.com/business/economy/with-executive-pay-rich-pull-away-from-rest-of-america/2011/06/13/AGKG9jaH_story.html"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washingtonpost.com/wp-srv/special/business/income-inequality/" TargetMode="Externa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ederalreserve.gov/pubs/bulletin/2012/pdf/scf12.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ederalreserve.gov/pubs/feds/2011/201151/revision/201151pap.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federalreserve.gov/pubs/feds/2009/200913/200913pap.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articles.washingtonpost.com/2013-09-16/business/42092889_1_dustin-moskovitz-david-rockefeller-sr-christy-walton" TargetMode="External"/><Relationship Id="rId5" Type="http://schemas.openxmlformats.org/officeDocument/2006/relationships/image" Target="../media/image19.jpg"/><Relationship Id="rId4" Type="http://schemas.openxmlformats.org/officeDocument/2006/relationships/hyperlink" Target="http://blogs.wsj.com/economics/2013/09/10/some-95-of-2009-2012-income-gains-went-to-wealthiest-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paulsjusticepage.com/"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money.cnn.com/magazines/fortune/fortune500/2010/full_list/" TargetMode="External"/><Relationship Id="rId5" Type="http://schemas.openxmlformats.org/officeDocument/2006/relationships/hyperlink" Target="http://www.imf.org/"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money.cnn.com/magazines/fortune/fortune500/2011/full_lis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imf.org/external/pubs/ft/weo/2011/02/weodata/index.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occuprint.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occuprint.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ritholtz.com/blog/2012/02/bicameral-whorehouse" TargetMode="External"/><Relationship Id="rId5" Type="http://schemas.openxmlformats.org/officeDocument/2006/relationships/hyperlink" Target="http://occuprint.org/" TargetMode="Externa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www.forbes.com/home/2008/09/12/lehman-greenspan-regulation-opinions-cx_br_0912ritholtz.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hyperlink" Target="http://www.nytimes.com/2013/01/07/us/when-death-row-lawyers-stumble-clients-take-the-fall.html?hp&amp;_r=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occuprint.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occuprint.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rollingstone.com/politics/news/why-isnt-wall-street-in-jail-20110216"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hyperlink" Target="http://occuprint.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hyperlink" Target="http://paulsjusticepage.com/paul/pauls-cv.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hyperlink" Target="http://paulsjusticepage.com/paul.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ensus.gov/hhes/www/income/incom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itspronouncedmetrosexual.com/2012/10/list-of-upperclass-privile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census.gov/hhes/www/income/data/historical/househol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ensus.gov/hhes/www/income/data/historical/househol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therichest.org/business/highest-paid-hedge-fund-managers-20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washingtonpost.com/business/economy/with-executive-pay-rich-pull-away-from-rest-of-america/2011/06/13/AGKG9jaH_story.html" TargetMode="External"/><Relationship Id="rId5" Type="http://schemas.openxmlformats.org/officeDocument/2006/relationships/hyperlink" Target="http://elsa.berkeley.edu/~saez/" TargetMode="External"/><Relationship Id="rId4" Type="http://schemas.openxmlformats.org/officeDocument/2006/relationships/hyperlink" Target="http://money.cnn.com/2011/02/16/news/economy/middle_class/index.htm?iid=MP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2286000"/>
          </a:xfrm>
        </p:spPr>
        <p:txBody>
          <a:bodyPr>
            <a:noAutofit/>
          </a:bodyPr>
          <a:lstStyle/>
          <a:p>
            <a:pPr algn="ctr"/>
            <a:r>
              <a:rPr lang="en-US" sz="4400" dirty="0" smtClean="0"/>
              <a:t>Manifestations of Poverty</a:t>
            </a:r>
            <a:r>
              <a:rPr lang="en-US" sz="3600" dirty="0" smtClean="0"/>
              <a:t>: </a:t>
            </a:r>
            <a:br>
              <a:rPr lang="en-US" sz="3600" dirty="0" smtClean="0"/>
            </a:br>
            <a:r>
              <a:rPr lang="en-US" sz="3600" dirty="0" smtClean="0"/>
              <a:t>The Rich Get Richer </a:t>
            </a:r>
            <a:br>
              <a:rPr lang="en-US" sz="3600" dirty="0" smtClean="0"/>
            </a:br>
            <a:r>
              <a:rPr lang="en-US" sz="3600" dirty="0" smtClean="0"/>
              <a:t>and the Poor Get Prison </a:t>
            </a:r>
            <a:endParaRPr 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3886200"/>
            <a:ext cx="3048000" cy="2057400"/>
          </a:xfrm>
        </p:spPr>
        <p:txBody>
          <a:bodyPr>
            <a:normAutofit fontScale="92500" lnSpcReduction="10000"/>
          </a:bodyPr>
          <a:lstStyle/>
          <a:p>
            <a:r>
              <a:rPr lang="en-US" sz="3000" b="1" dirty="0" smtClean="0">
                <a:solidFill>
                  <a:schemeClr val="accent1">
                    <a:lumMod val="50000"/>
                  </a:schemeClr>
                </a:solidFill>
              </a:rPr>
              <a:t>Paul Leighton</a:t>
            </a:r>
          </a:p>
          <a:p>
            <a:endParaRPr lang="en-US" sz="2400" dirty="0" smtClean="0">
              <a:solidFill>
                <a:schemeClr val="accent1">
                  <a:lumMod val="50000"/>
                </a:schemeClr>
              </a:solidFill>
            </a:endParaRPr>
          </a:p>
          <a:p>
            <a:r>
              <a:rPr lang="en-US" sz="2400" dirty="0" smtClean="0">
                <a:solidFill>
                  <a:schemeClr val="accent1">
                    <a:lumMod val="50000"/>
                  </a:schemeClr>
                </a:solidFill>
              </a:rPr>
              <a:t>Star Lecture</a:t>
            </a:r>
          </a:p>
          <a:p>
            <a:r>
              <a:rPr lang="en-US" sz="2400" dirty="0" smtClean="0">
                <a:solidFill>
                  <a:schemeClr val="accent1">
                    <a:lumMod val="50000"/>
                  </a:schemeClr>
                </a:solidFill>
              </a:rPr>
              <a:t>EMU Honors College</a:t>
            </a:r>
          </a:p>
          <a:p>
            <a:r>
              <a:rPr lang="en-US" sz="2400" dirty="0" smtClean="0">
                <a:solidFill>
                  <a:schemeClr val="accent1">
                    <a:lumMod val="50000"/>
                  </a:schemeClr>
                </a:solidFill>
              </a:rPr>
              <a:t>Sept 2013</a:t>
            </a:r>
            <a:endParaRPr lang="en-US" sz="2400" dirty="0">
              <a:solidFill>
                <a:schemeClr val="accent1">
                  <a:lumMod val="50000"/>
                </a:schemeClr>
              </a:solidFill>
            </a:endParaRPr>
          </a:p>
        </p:txBody>
      </p:sp>
      <p:pic>
        <p:nvPicPr>
          <p:cNvPr id="1026" name="Picture 2" descr="http://occuprint.org/wiki/uploads/Posters/DAn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141" y="3910330"/>
            <a:ext cx="3200400" cy="210693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033611" y="6017261"/>
            <a:ext cx="1927459" cy="304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1400" dirty="0" smtClean="0">
                <a:hlinkClick r:id="rId4"/>
              </a:rPr>
              <a:t>http://occuprint.org/</a:t>
            </a:r>
            <a:r>
              <a:rPr lang="en-US" sz="1400" dirty="0" smtClean="0"/>
              <a:t> </a:t>
            </a:r>
            <a:endParaRPr lang="en-US" sz="1400" dirty="0"/>
          </a:p>
        </p:txBody>
      </p:sp>
    </p:spTree>
    <p:extLst>
      <p:ext uri="{BB962C8B-B14F-4D97-AF65-F5344CB8AC3E}">
        <p14:creationId xmlns:p14="http://schemas.microsoft.com/office/powerpoint/2010/main" val="1650616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0839"/>
            <a:ext cx="8001000" cy="868361"/>
          </a:xfrm>
        </p:spPr>
        <p:txBody>
          <a:bodyPr/>
          <a:lstStyle/>
          <a:p>
            <a:r>
              <a:rPr lang="en-US" dirty="0" smtClean="0"/>
              <a:t>Income Inequality: Executive Pay</a:t>
            </a:r>
            <a:endParaRPr lang="en-US" dirty="0"/>
          </a:p>
        </p:txBody>
      </p:sp>
      <p:sp>
        <p:nvSpPr>
          <p:cNvPr id="3" name="Content Placeholder 2"/>
          <p:cNvSpPr>
            <a:spLocks noGrp="1"/>
          </p:cNvSpPr>
          <p:nvPr>
            <p:ph idx="1"/>
          </p:nvPr>
        </p:nvSpPr>
        <p:spPr>
          <a:xfrm>
            <a:off x="457200" y="1600200"/>
            <a:ext cx="7620000" cy="4267200"/>
          </a:xfrm>
        </p:spPr>
        <p:txBody>
          <a:bodyPr>
            <a:normAutofit/>
          </a:bodyPr>
          <a:lstStyle/>
          <a:p>
            <a:pPr marL="114300" indent="0">
              <a:buNone/>
            </a:pPr>
            <a:endParaRPr lang="en-US" dirty="0" smtClean="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sz="2000" dirty="0" smtClean="0"/>
          </a:p>
          <a:p>
            <a:pPr marL="114300" indent="0">
              <a:buNone/>
            </a:pPr>
            <a:endParaRPr lang="en-US" sz="2000" dirty="0" smtClean="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bright="-2000" contrast="18000"/>
                    </a14:imgEffect>
                  </a14:imgLayer>
                </a14:imgProps>
              </a:ext>
              <a:ext uri="{28A0092B-C50C-407E-A947-70E740481C1C}">
                <a14:useLocalDpi xmlns:a14="http://schemas.microsoft.com/office/drawing/2010/main" val="0"/>
              </a:ext>
            </a:extLst>
          </a:blip>
          <a:srcRect/>
          <a:stretch>
            <a:fillRect/>
          </a:stretch>
        </p:blipFill>
        <p:spPr bwMode="auto">
          <a:xfrm>
            <a:off x="2819400" y="1447800"/>
            <a:ext cx="508819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5943600"/>
            <a:ext cx="7467600" cy="646331"/>
          </a:xfrm>
          <a:prstGeom prst="rect">
            <a:avLst/>
          </a:prstGeom>
          <a:noFill/>
        </p:spPr>
        <p:txBody>
          <a:bodyPr wrap="square" rtlCol="0">
            <a:spAutoFit/>
          </a:bodyPr>
          <a:lstStyle/>
          <a:p>
            <a:r>
              <a:rPr lang="en-US" sz="1200" dirty="0" err="1"/>
              <a:t>Whoriskey</a:t>
            </a:r>
            <a:r>
              <a:rPr lang="en-US" sz="1200" dirty="0"/>
              <a:t>, Peter. 2011. With executive pay, rich pull away from rest of America. </a:t>
            </a:r>
            <a:r>
              <a:rPr lang="en-US" sz="1200" i="1" dirty="0"/>
              <a:t>Washington Post</a:t>
            </a:r>
            <a:r>
              <a:rPr lang="en-US" sz="1200" dirty="0"/>
              <a:t>, June 18. </a:t>
            </a:r>
            <a:r>
              <a:rPr lang="en-US" sz="1200" dirty="0">
                <a:hlinkClick r:id="rId5"/>
              </a:rPr>
              <a:t>http://www.washingtonpost.com/business/economy/with-executive-pay-rich-pull-away-from-rest-of-america/2011/06/13/AGKG9jaH_story.html</a:t>
            </a:r>
            <a:r>
              <a:rPr lang="en-US" sz="1200" dirty="0"/>
              <a:t>. </a:t>
            </a:r>
          </a:p>
        </p:txBody>
      </p:sp>
      <p:sp>
        <p:nvSpPr>
          <p:cNvPr id="5" name="TextBox 4"/>
          <p:cNvSpPr txBox="1"/>
          <p:nvPr/>
        </p:nvSpPr>
        <p:spPr>
          <a:xfrm>
            <a:off x="457200" y="1454527"/>
            <a:ext cx="2057400" cy="4031873"/>
          </a:xfrm>
          <a:prstGeom prst="rect">
            <a:avLst/>
          </a:prstGeom>
          <a:noFill/>
        </p:spPr>
        <p:txBody>
          <a:bodyPr wrap="square" rtlCol="0">
            <a:spAutoFit/>
          </a:bodyPr>
          <a:lstStyle/>
          <a:p>
            <a:pPr marL="114300" lvl="0">
              <a:spcBef>
                <a:spcPct val="20000"/>
              </a:spcBef>
              <a:buClr>
                <a:srgbClr val="A9A57C"/>
              </a:buClr>
            </a:pPr>
            <a:r>
              <a:rPr lang="en-US" sz="1400" dirty="0" smtClean="0">
                <a:solidFill>
                  <a:srgbClr val="2F2B20"/>
                </a:solidFill>
              </a:rPr>
              <a:t>* Based </a:t>
            </a:r>
            <a:r>
              <a:rPr lang="en-US" sz="1400" dirty="0">
                <a:solidFill>
                  <a:srgbClr val="2F2B20"/>
                </a:solidFill>
              </a:rPr>
              <a:t>on the salary, bonuses and stock options of the three highest-paid officers in the largest 50 firms</a:t>
            </a:r>
            <a:r>
              <a:rPr lang="en-US" sz="1400" dirty="0" smtClean="0">
                <a:solidFill>
                  <a:srgbClr val="2F2B20"/>
                </a:solidFill>
              </a:rPr>
              <a:t>.</a:t>
            </a:r>
          </a:p>
          <a:p>
            <a:pPr marL="114300" lvl="0">
              <a:spcBef>
                <a:spcPct val="20000"/>
              </a:spcBef>
              <a:buClr>
                <a:srgbClr val="A9A57C"/>
              </a:buClr>
            </a:pPr>
            <a:r>
              <a:rPr lang="en-US" sz="1400" dirty="0" smtClean="0">
                <a:solidFill>
                  <a:srgbClr val="2F2B20"/>
                </a:solidFill>
              </a:rPr>
              <a:t>** </a:t>
            </a:r>
            <a:r>
              <a:rPr lang="en-US" sz="1400" dirty="0">
                <a:solidFill>
                  <a:srgbClr val="2F2B20"/>
                </a:solidFill>
              </a:rPr>
              <a:t>Calculated from Bureau of Economic Analysis data. </a:t>
            </a:r>
            <a:endParaRPr lang="en-US" sz="1400" dirty="0" smtClean="0">
              <a:solidFill>
                <a:srgbClr val="2F2B20"/>
              </a:solidFill>
            </a:endParaRPr>
          </a:p>
          <a:p>
            <a:pPr marL="114300" lvl="0">
              <a:spcBef>
                <a:spcPct val="20000"/>
              </a:spcBef>
              <a:buClr>
                <a:srgbClr val="A9A57C"/>
              </a:buClr>
            </a:pPr>
            <a:r>
              <a:rPr lang="en-US" sz="1400" dirty="0" smtClean="0">
                <a:solidFill>
                  <a:srgbClr val="2F2B20"/>
                </a:solidFill>
              </a:rPr>
              <a:t>NOTE</a:t>
            </a:r>
            <a:r>
              <a:rPr lang="en-US" sz="1400" dirty="0">
                <a:solidFill>
                  <a:srgbClr val="2F2B20"/>
                </a:solidFill>
              </a:rPr>
              <a:t>: All figures have been adjusted for inflation. </a:t>
            </a:r>
            <a:endParaRPr lang="en-US" sz="1400" dirty="0" smtClean="0">
              <a:solidFill>
                <a:srgbClr val="2F2B20"/>
              </a:solidFill>
            </a:endParaRPr>
          </a:p>
          <a:p>
            <a:pPr marL="114300" lvl="0">
              <a:spcBef>
                <a:spcPct val="20000"/>
              </a:spcBef>
              <a:buClr>
                <a:srgbClr val="A9A57C"/>
              </a:buClr>
            </a:pPr>
            <a:endParaRPr lang="en-US" sz="1100" dirty="0">
              <a:solidFill>
                <a:srgbClr val="2F2B20"/>
              </a:solidFill>
            </a:endParaRPr>
          </a:p>
          <a:p>
            <a:pPr marL="114300" lvl="0">
              <a:spcBef>
                <a:spcPct val="20000"/>
              </a:spcBef>
              <a:buClr>
                <a:srgbClr val="A9A57C"/>
              </a:buClr>
            </a:pPr>
            <a:r>
              <a:rPr lang="en-US" sz="1600" b="1" dirty="0" smtClean="0">
                <a:solidFill>
                  <a:srgbClr val="FF0000"/>
                </a:solidFill>
              </a:rPr>
              <a:t>It’s NOT ‘pay for performance’ when executive pay rises faster than corporate profits. </a:t>
            </a:r>
            <a:endParaRPr lang="en-US" sz="1600" b="1" dirty="0">
              <a:solidFill>
                <a:srgbClr val="FF0000"/>
              </a:solidFill>
            </a:endParaRPr>
          </a:p>
        </p:txBody>
      </p:sp>
    </p:spTree>
    <p:extLst>
      <p:ext uri="{BB962C8B-B14F-4D97-AF65-F5344CB8AC3E}">
        <p14:creationId xmlns:p14="http://schemas.microsoft.com/office/powerpoint/2010/main" val="2498094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pPr algn="ctr"/>
            <a:r>
              <a:rPr lang="en-US" dirty="0" smtClean="0"/>
              <a:t>Income Inequality: International Comparisons</a:t>
            </a:r>
            <a:endParaRPr lang="en-US" dirty="0"/>
          </a:p>
        </p:txBody>
      </p:sp>
      <p:sp>
        <p:nvSpPr>
          <p:cNvPr id="3" name="Content Placeholder 2"/>
          <p:cNvSpPr>
            <a:spLocks noGrp="1"/>
          </p:cNvSpPr>
          <p:nvPr>
            <p:ph idx="1"/>
          </p:nvPr>
        </p:nvSpPr>
        <p:spPr>
          <a:xfrm>
            <a:off x="624840" y="2743200"/>
            <a:ext cx="1524000" cy="1219201"/>
          </a:xfrm>
        </p:spPr>
        <p:txBody>
          <a:bodyPr>
            <a:normAutofit fontScale="92500" lnSpcReduction="10000"/>
          </a:bodyPr>
          <a:lstStyle/>
          <a:p>
            <a:pPr marL="114300" indent="0">
              <a:buNone/>
            </a:pPr>
            <a:r>
              <a:rPr lang="en-US" dirty="0" smtClean="0"/>
              <a:t>Share of income earned by top 0.1%</a:t>
            </a:r>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3000"/>
                    </a14:imgEffect>
                    <a14:imgEffect>
                      <a14:brightnessContrast bright="2000" contrast="18000"/>
                    </a14:imgEffect>
                  </a14:imgLayer>
                </a14:imgProps>
              </a:ext>
              <a:ext uri="{28A0092B-C50C-407E-A947-70E740481C1C}">
                <a14:useLocalDpi xmlns:a14="http://schemas.microsoft.com/office/drawing/2010/main" val="0"/>
              </a:ext>
            </a:extLst>
          </a:blip>
          <a:srcRect/>
          <a:stretch>
            <a:fillRect/>
          </a:stretch>
        </p:blipFill>
        <p:spPr bwMode="auto">
          <a:xfrm>
            <a:off x="2286000" y="1905000"/>
            <a:ext cx="5399753" cy="371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6019800"/>
            <a:ext cx="7467600" cy="523220"/>
          </a:xfrm>
          <a:prstGeom prst="rect">
            <a:avLst/>
          </a:prstGeom>
          <a:noFill/>
        </p:spPr>
        <p:txBody>
          <a:bodyPr wrap="square" rtlCol="0">
            <a:spAutoFit/>
          </a:bodyPr>
          <a:lstStyle/>
          <a:p>
            <a:r>
              <a:rPr lang="en-US" sz="1400" dirty="0" smtClean="0"/>
              <a:t>Washington Post. No date. (NOT) Spreading the Wealth</a:t>
            </a:r>
          </a:p>
          <a:p>
            <a:r>
              <a:rPr lang="en-US" sz="1400" dirty="0">
                <a:hlinkClick r:id="rId5"/>
              </a:rPr>
              <a:t>http://www.washingtonpost.com/wp-srv/special/business/income-inequality</a:t>
            </a:r>
            <a:r>
              <a:rPr lang="en-US" sz="1400" dirty="0" smtClean="0">
                <a:hlinkClick r:id="rId5"/>
              </a:rPr>
              <a:t>/</a:t>
            </a:r>
            <a:r>
              <a:rPr lang="en-US" sz="1400" dirty="0" smtClean="0"/>
              <a:t>. </a:t>
            </a:r>
            <a:endParaRPr lang="en-US" sz="1400" dirty="0"/>
          </a:p>
        </p:txBody>
      </p:sp>
    </p:spTree>
    <p:extLst>
      <p:ext uri="{BB962C8B-B14F-4D97-AF65-F5344CB8AC3E}">
        <p14:creationId xmlns:p14="http://schemas.microsoft.com/office/powerpoint/2010/main" val="3963678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036638"/>
          </a:xfrm>
        </p:spPr>
        <p:txBody>
          <a:bodyPr/>
          <a:lstStyle/>
          <a:p>
            <a:pPr algn="ctr"/>
            <a:r>
              <a:rPr lang="en-US" dirty="0" smtClean="0"/>
              <a:t>Intergenerational Mobility</a:t>
            </a:r>
            <a:endParaRPr lang="en-US" dirty="0"/>
          </a:p>
        </p:txBody>
      </p:sp>
      <p:sp>
        <p:nvSpPr>
          <p:cNvPr id="3" name="Content Placeholder 2"/>
          <p:cNvSpPr>
            <a:spLocks noGrp="1"/>
          </p:cNvSpPr>
          <p:nvPr>
            <p:ph idx="1"/>
          </p:nvPr>
        </p:nvSpPr>
        <p:spPr>
          <a:xfrm>
            <a:off x="454739" y="4753966"/>
            <a:ext cx="7620000" cy="1951634"/>
          </a:xfrm>
        </p:spPr>
        <p:txBody>
          <a:bodyPr/>
          <a:lstStyle/>
          <a:p>
            <a:pPr marL="114300" indent="0">
              <a:buNone/>
            </a:pPr>
            <a:r>
              <a:rPr lang="en-US" dirty="0" smtClean="0"/>
              <a:t>“Low mobility across generations, as measured by a close link between parents’ and children’s earnings, is particularly pronounced in the United Kingdom, Italy, the United States and </a:t>
            </a:r>
            <a:r>
              <a:rPr lang="en-US" dirty="0"/>
              <a:t>F</a:t>
            </a:r>
            <a:r>
              <a:rPr lang="en-US" dirty="0" smtClean="0"/>
              <a:t>rance, while mobility is higher in the Nordic countries, Australia and Canada.”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190768"/>
            <a:ext cx="5319347" cy="3381232"/>
          </a:xfrm>
          <a:prstGeom prst="rect">
            <a:avLst/>
          </a:prstGeom>
        </p:spPr>
      </p:pic>
      <p:sp>
        <p:nvSpPr>
          <p:cNvPr id="5" name="TextBox 4"/>
          <p:cNvSpPr txBox="1"/>
          <p:nvPr/>
        </p:nvSpPr>
        <p:spPr>
          <a:xfrm>
            <a:off x="457200" y="2165569"/>
            <a:ext cx="2057400" cy="1384995"/>
          </a:xfrm>
          <a:prstGeom prst="rect">
            <a:avLst/>
          </a:prstGeom>
          <a:noFill/>
        </p:spPr>
        <p:txBody>
          <a:bodyPr wrap="square" rtlCol="0">
            <a:spAutoFit/>
          </a:bodyPr>
          <a:lstStyle/>
          <a:p>
            <a:r>
              <a:rPr lang="en-US" sz="1200" dirty="0" err="1"/>
              <a:t>Causa</a:t>
            </a:r>
            <a:r>
              <a:rPr lang="en-US" sz="1200" dirty="0"/>
              <a:t>, </a:t>
            </a:r>
            <a:r>
              <a:rPr lang="en-US" sz="1200" dirty="0" err="1"/>
              <a:t>Orsetta</a:t>
            </a:r>
            <a:r>
              <a:rPr lang="en-US" sz="1200" dirty="0"/>
              <a:t> and </a:t>
            </a:r>
            <a:r>
              <a:rPr lang="en-US" sz="1200" dirty="0" err="1"/>
              <a:t>Asa</a:t>
            </a:r>
            <a:r>
              <a:rPr lang="en-US" sz="1200" dirty="0"/>
              <a:t> Johansson. 2010. Intergenerational Social </a:t>
            </a:r>
            <a:endParaRPr lang="en-US" sz="1200" dirty="0" smtClean="0"/>
          </a:p>
          <a:p>
            <a:r>
              <a:rPr lang="en-US" sz="1200" dirty="0" smtClean="0"/>
              <a:t>Mobility </a:t>
            </a:r>
            <a:r>
              <a:rPr lang="en-US" sz="1200" dirty="0"/>
              <a:t>in OECD Countries. </a:t>
            </a:r>
            <a:endParaRPr lang="en-US" sz="1200" dirty="0" smtClean="0"/>
          </a:p>
          <a:p>
            <a:r>
              <a:rPr lang="en-US" sz="1200" i="1" dirty="0" smtClean="0"/>
              <a:t>OECD </a:t>
            </a:r>
            <a:r>
              <a:rPr lang="en-US" sz="1200" i="1" dirty="0"/>
              <a:t>Journal: Economic </a:t>
            </a:r>
            <a:endParaRPr lang="en-US" sz="1200" i="1" dirty="0" smtClean="0"/>
          </a:p>
          <a:p>
            <a:r>
              <a:rPr lang="en-US" sz="1200" i="1" dirty="0" smtClean="0"/>
              <a:t>Studies</a:t>
            </a:r>
            <a:r>
              <a:rPr lang="en-US" sz="1200" dirty="0"/>
              <a:t>, Volume 2010. </a:t>
            </a:r>
            <a:endParaRPr lang="en-US" sz="1200" dirty="0" smtClean="0"/>
          </a:p>
          <a:p>
            <a:r>
              <a:rPr lang="en-US" sz="1200" dirty="0" smtClean="0"/>
              <a:t>p </a:t>
            </a:r>
            <a:r>
              <a:rPr lang="en-US" sz="1200" dirty="0"/>
              <a:t>3 (quote) and p 9 (chart</a:t>
            </a:r>
            <a:r>
              <a:rPr lang="en-US" sz="1200" dirty="0" smtClean="0"/>
              <a:t>)</a:t>
            </a:r>
            <a:endParaRPr lang="en-US" sz="1200" dirty="0"/>
          </a:p>
        </p:txBody>
      </p:sp>
      <p:sp>
        <p:nvSpPr>
          <p:cNvPr id="6" name="Down Arrow 5"/>
          <p:cNvSpPr/>
          <p:nvPr/>
        </p:nvSpPr>
        <p:spPr>
          <a:xfrm>
            <a:off x="6477000" y="1524000"/>
            <a:ext cx="228600" cy="4572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65155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620000" cy="792162"/>
          </a:xfrm>
        </p:spPr>
        <p:txBody>
          <a:bodyPr/>
          <a:lstStyle/>
          <a:p>
            <a:pPr algn="ctr"/>
            <a:r>
              <a:rPr lang="en-US" dirty="0" smtClean="0"/>
              <a:t>Wealth Overview</a:t>
            </a:r>
            <a:endParaRPr lang="en-US" dirty="0"/>
          </a:p>
        </p:txBody>
      </p:sp>
      <p:sp>
        <p:nvSpPr>
          <p:cNvPr id="3" name="Content Placeholder 2"/>
          <p:cNvSpPr>
            <a:spLocks noGrp="1"/>
          </p:cNvSpPr>
          <p:nvPr>
            <p:ph idx="1"/>
          </p:nvPr>
        </p:nvSpPr>
        <p:spPr>
          <a:xfrm>
            <a:off x="381000" y="1014670"/>
            <a:ext cx="7696200" cy="4776529"/>
          </a:xfrm>
        </p:spPr>
        <p:txBody>
          <a:bodyPr>
            <a:normAutofit/>
          </a:bodyPr>
          <a:lstStyle/>
          <a:p>
            <a:r>
              <a:rPr lang="en-US" sz="2800" dirty="0" smtClean="0"/>
              <a:t>Wealth (net worth) = assets – liabilities</a:t>
            </a:r>
          </a:p>
          <a:p>
            <a:pPr marL="411480" lvl="1" indent="0">
              <a:buNone/>
            </a:pPr>
            <a:endParaRPr lang="en-US" sz="2800" dirty="0" smtClean="0"/>
          </a:p>
          <a:p>
            <a:pPr marL="411480" lvl="1" indent="0">
              <a:buNone/>
            </a:pPr>
            <a:endParaRPr lang="en-US" sz="2800" dirty="0"/>
          </a:p>
          <a:p>
            <a:pPr marL="411480" lvl="1" indent="0">
              <a:buNone/>
            </a:pPr>
            <a:endParaRPr lang="en-US" sz="2800" dirty="0"/>
          </a:p>
          <a:p>
            <a:r>
              <a:rPr lang="en-US" sz="2800" dirty="0" smtClean="0"/>
              <a:t>Median net worth, 2010 = $77,300   </a:t>
            </a:r>
          </a:p>
          <a:p>
            <a:pPr marL="114300" indent="0">
              <a:buNone/>
            </a:pPr>
            <a:r>
              <a:rPr lang="en-US" sz="2800" dirty="0"/>
              <a:t>	</a:t>
            </a:r>
            <a:r>
              <a:rPr lang="en-US" sz="2800" dirty="0" smtClean="0"/>
              <a:t>[mean = $498,800]</a:t>
            </a:r>
          </a:p>
          <a:p>
            <a:pPr lvl="1"/>
            <a:r>
              <a:rPr lang="en-US" sz="2600" dirty="0" smtClean="0"/>
              <a:t>White, non-Hispanic = $130,600</a:t>
            </a:r>
          </a:p>
          <a:p>
            <a:pPr lvl="1"/>
            <a:r>
              <a:rPr lang="en-US" sz="2600" dirty="0" smtClean="0"/>
              <a:t>Nonwhite or Hispanic = $20,400</a:t>
            </a:r>
          </a:p>
          <a:p>
            <a:pPr lvl="1"/>
            <a:r>
              <a:rPr lang="en-US" sz="2600" dirty="0" smtClean="0"/>
              <a:t>Black = $15,500</a:t>
            </a:r>
          </a:p>
        </p:txBody>
      </p:sp>
      <p:sp>
        <p:nvSpPr>
          <p:cNvPr id="4" name="TextBox 3"/>
          <p:cNvSpPr txBox="1"/>
          <p:nvPr/>
        </p:nvSpPr>
        <p:spPr>
          <a:xfrm>
            <a:off x="381000" y="5754469"/>
            <a:ext cx="7848600" cy="646331"/>
          </a:xfrm>
          <a:prstGeom prst="rect">
            <a:avLst/>
          </a:prstGeom>
          <a:noFill/>
        </p:spPr>
        <p:txBody>
          <a:bodyPr wrap="square" rtlCol="0">
            <a:spAutoFit/>
          </a:bodyPr>
          <a:lstStyle/>
          <a:p>
            <a:r>
              <a:rPr lang="en-US" sz="1200" dirty="0"/>
              <a:t>Jesse Bricker, Arthur B. </a:t>
            </a:r>
            <a:r>
              <a:rPr lang="en-US" sz="1200" dirty="0" err="1"/>
              <a:t>Kennickell</a:t>
            </a:r>
            <a:r>
              <a:rPr lang="en-US" sz="1200" dirty="0"/>
              <a:t>, Kevin B. Moore, and John </a:t>
            </a:r>
            <a:r>
              <a:rPr lang="en-US" sz="1200" dirty="0" err="1" smtClean="0"/>
              <a:t>Sabelhaus</a:t>
            </a:r>
            <a:r>
              <a:rPr lang="en-US" sz="1200" dirty="0" smtClean="0"/>
              <a:t>. </a:t>
            </a:r>
            <a:r>
              <a:rPr lang="en-US" sz="1200" dirty="0"/>
              <a:t>2012. Changes in U.S. Family Finances from 2007 to 2010: Evidence from the Survey of Consumer </a:t>
            </a:r>
            <a:r>
              <a:rPr lang="en-US" sz="1200" dirty="0" smtClean="0"/>
              <a:t>Finances. </a:t>
            </a:r>
            <a:r>
              <a:rPr lang="en-US" sz="1200" i="1" dirty="0"/>
              <a:t>Federal Reserve Bulletin</a:t>
            </a:r>
            <a:r>
              <a:rPr lang="en-US" sz="1200" dirty="0"/>
              <a:t>, vol. 98, no </a:t>
            </a:r>
            <a:r>
              <a:rPr lang="en-US" sz="1200" dirty="0" smtClean="0"/>
              <a:t>2. </a:t>
            </a:r>
            <a:r>
              <a:rPr lang="en-US" sz="1200" dirty="0"/>
              <a:t>P </a:t>
            </a:r>
            <a:r>
              <a:rPr lang="en-US" sz="1200" dirty="0" smtClean="0"/>
              <a:t>17 and 21. </a:t>
            </a:r>
            <a:r>
              <a:rPr lang="en-US" sz="1200" dirty="0">
                <a:hlinkClick r:id="rId3"/>
              </a:rPr>
              <a:t>http://</a:t>
            </a:r>
            <a:r>
              <a:rPr lang="en-US" sz="1200" dirty="0" smtClean="0">
                <a:hlinkClick r:id="rId3"/>
              </a:rPr>
              <a:t>www.federalreserve.gov/pubs/bulletin/2012/pdf/scf12.pdf</a:t>
            </a:r>
            <a:r>
              <a:rPr lang="en-US" sz="1200" dirty="0" smtClean="0"/>
              <a:t>. </a:t>
            </a:r>
            <a:endParaRPr lang="en-US" sz="1200" dirty="0"/>
          </a:p>
        </p:txBody>
      </p:sp>
      <p:sp>
        <p:nvSpPr>
          <p:cNvPr id="5" name="Title 1"/>
          <p:cNvSpPr txBox="1">
            <a:spLocks/>
          </p:cNvSpPr>
          <p:nvPr/>
        </p:nvSpPr>
        <p:spPr>
          <a:xfrm>
            <a:off x="1363654" y="1676400"/>
            <a:ext cx="5715000" cy="1297632"/>
          </a:xfrm>
          <a:prstGeom prst="rect">
            <a:avLst/>
          </a:prstGeom>
          <a:solidFill>
            <a:schemeClr val="bg2">
              <a:lumMod val="40000"/>
              <a:lumOff val="60000"/>
            </a:schemeClr>
          </a:solidFill>
          <a:ln w="19050">
            <a:solidFill>
              <a:schemeClr val="tx1"/>
            </a:solidFill>
          </a:ln>
        </p:spPr>
        <p:txBody>
          <a:bodyPr vert="horz" lIns="91440" tIns="91440" rIns="91440" bIns="9144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effectLst>
                  <a:outerShdw blurRad="50800" dist="38100" dir="2700000" algn="tl" rotWithShape="0">
                    <a:prstClr val="black">
                      <a:alpha val="40000"/>
                    </a:prstClr>
                  </a:outerShdw>
                </a:effectLst>
              </a:rPr>
              <a:t>Wealth is about </a:t>
            </a:r>
          </a:p>
          <a:p>
            <a:pPr algn="ctr"/>
            <a:r>
              <a:rPr lang="en-US" sz="4000" dirty="0" smtClean="0">
                <a:effectLst>
                  <a:outerShdw blurRad="50800" dist="38100" dir="2700000" algn="tl" rotWithShape="0">
                    <a:prstClr val="black">
                      <a:alpha val="40000"/>
                    </a:prstClr>
                  </a:outerShdw>
                </a:effectLst>
              </a:rPr>
              <a:t>SECURITY and POWER</a:t>
            </a:r>
            <a:endParaRPr lang="en-US" sz="4000" dirty="0">
              <a:effectLst>
                <a:outerShdw blurRad="50800" dist="38100" dir="2700000" algn="tl" rotWithShape="0">
                  <a:prstClr val="black">
                    <a:alpha val="40000"/>
                  </a:prstClr>
                </a:outerShdw>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791902"/>
            <a:ext cx="2286000" cy="153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053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2011362"/>
          </a:xfrm>
        </p:spPr>
        <p:txBody>
          <a:bodyPr/>
          <a:lstStyle/>
          <a:p>
            <a:pPr algn="ctr"/>
            <a:r>
              <a:rPr lang="en-US" sz="4400" dirty="0"/>
              <a:t>If you were going to be randomly placed in a society, </a:t>
            </a:r>
            <a:r>
              <a:rPr lang="en-US" sz="4400" dirty="0" smtClean="0"/>
              <a:t>how would </a:t>
            </a:r>
            <a:r>
              <a:rPr lang="en-US" sz="4400" dirty="0"/>
              <a:t>you </a:t>
            </a:r>
            <a:r>
              <a:rPr lang="en-US" sz="4400" dirty="0" smtClean="0"/>
              <a:t>distribute wealth?</a:t>
            </a:r>
            <a:endParaRPr lang="en-US" sz="4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45102343"/>
              </p:ext>
            </p:extLst>
          </p:nvPr>
        </p:nvGraphicFramePr>
        <p:xfrm>
          <a:off x="457200" y="4953000"/>
          <a:ext cx="7620000" cy="944880"/>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370840">
                <a:tc>
                  <a:txBody>
                    <a:bodyPr/>
                    <a:lstStyle/>
                    <a:p>
                      <a:pPr algn="ctr"/>
                      <a:r>
                        <a:rPr lang="en-US" sz="2800" dirty="0" smtClean="0"/>
                        <a:t>Poorest 20%</a:t>
                      </a:r>
                      <a:endParaRPr lang="en-US" sz="2800" dirty="0"/>
                    </a:p>
                  </a:txBody>
                  <a:tcPr/>
                </a:tc>
                <a:tc>
                  <a:txBody>
                    <a:bodyPr/>
                    <a:lstStyle/>
                    <a:p>
                      <a:pPr algn="ctr"/>
                      <a:endParaRPr lang="en-US" sz="2800" dirty="0"/>
                    </a:p>
                  </a:txBody>
                  <a:tcPr/>
                </a:tc>
                <a:tc>
                  <a:txBody>
                    <a:bodyPr/>
                    <a:lstStyle/>
                    <a:p>
                      <a:pPr algn="ctr"/>
                      <a:r>
                        <a:rPr lang="en-US" sz="2800" dirty="0" smtClean="0"/>
                        <a:t>Middle 20%</a:t>
                      </a:r>
                      <a:endParaRPr lang="en-US" sz="2800" dirty="0"/>
                    </a:p>
                  </a:txBody>
                  <a:tcPr/>
                </a:tc>
                <a:tc>
                  <a:txBody>
                    <a:bodyPr/>
                    <a:lstStyle/>
                    <a:p>
                      <a:pPr algn="ctr"/>
                      <a:endParaRPr lang="en-US" sz="2800" dirty="0"/>
                    </a:p>
                  </a:txBody>
                  <a:tcPr/>
                </a:tc>
                <a:tc>
                  <a:txBody>
                    <a:bodyPr/>
                    <a:lstStyle/>
                    <a:p>
                      <a:pPr algn="ctr"/>
                      <a:r>
                        <a:rPr lang="en-US" sz="2800" dirty="0" smtClean="0"/>
                        <a:t>Richest 20%</a:t>
                      </a:r>
                      <a:endParaRPr lang="en-US" sz="2800" dirty="0"/>
                    </a:p>
                  </a:txBody>
                  <a:tcPr/>
                </a:tc>
              </a:tr>
            </a:tbl>
          </a:graphicData>
        </a:graphic>
      </p:graphicFrame>
      <p:sp>
        <p:nvSpPr>
          <p:cNvPr id="10" name="TextBox 9"/>
          <p:cNvSpPr txBox="1"/>
          <p:nvPr/>
        </p:nvSpPr>
        <p:spPr>
          <a:xfrm>
            <a:off x="609600" y="2590800"/>
            <a:ext cx="7315200" cy="2246769"/>
          </a:xfrm>
          <a:prstGeom prst="rect">
            <a:avLst/>
          </a:prstGeom>
          <a:noFill/>
        </p:spPr>
        <p:txBody>
          <a:bodyPr wrap="square" rtlCol="0">
            <a:spAutoFit/>
          </a:bodyPr>
          <a:lstStyle/>
          <a:p>
            <a:r>
              <a:rPr lang="en-US" sz="2800" dirty="0" smtClean="0"/>
              <a:t>Each block represents 20% of the population</a:t>
            </a:r>
          </a:p>
          <a:p>
            <a:endParaRPr lang="en-US" sz="2800" dirty="0"/>
          </a:p>
          <a:p>
            <a:r>
              <a:rPr lang="en-US" sz="2800" dirty="0" smtClean="0"/>
              <a:t>How much wealth does each block get? </a:t>
            </a:r>
          </a:p>
          <a:p>
            <a:r>
              <a:rPr lang="en-US" sz="2800" dirty="0" smtClean="0"/>
              <a:t>What % of the wealth do the poorest 20% get? The richest 20%?</a:t>
            </a:r>
            <a:endParaRPr lang="en-US" sz="2800" dirty="0"/>
          </a:p>
        </p:txBody>
      </p:sp>
      <p:sp>
        <p:nvSpPr>
          <p:cNvPr id="11" name="TextBox 10"/>
          <p:cNvSpPr txBox="1"/>
          <p:nvPr/>
        </p:nvSpPr>
        <p:spPr>
          <a:xfrm>
            <a:off x="457200" y="6352401"/>
            <a:ext cx="7543800" cy="276999"/>
          </a:xfrm>
          <a:prstGeom prst="rect">
            <a:avLst/>
          </a:prstGeom>
          <a:noFill/>
        </p:spPr>
        <p:txBody>
          <a:bodyPr wrap="square" rtlCol="0">
            <a:spAutoFit/>
          </a:bodyPr>
          <a:lstStyle/>
          <a:p>
            <a:r>
              <a:rPr lang="en-US" sz="1200" dirty="0"/>
              <a:t>Norton, Michael and Dan </a:t>
            </a:r>
            <a:r>
              <a:rPr lang="en-US" sz="1200" dirty="0" err="1"/>
              <a:t>Ariely</a:t>
            </a:r>
            <a:r>
              <a:rPr lang="en-US" sz="1200" dirty="0"/>
              <a:t>. 2011. Building a Better </a:t>
            </a:r>
            <a:r>
              <a:rPr lang="en-US" sz="1200" dirty="0" smtClean="0"/>
              <a:t>America. </a:t>
            </a:r>
            <a:r>
              <a:rPr lang="en-US" sz="1200" i="1" dirty="0"/>
              <a:t>Perspectives on Psychological Science</a:t>
            </a:r>
            <a:r>
              <a:rPr lang="en-US" sz="1200" dirty="0"/>
              <a:t>, 6(1): 9-12</a:t>
            </a:r>
          </a:p>
        </p:txBody>
      </p:sp>
    </p:spTree>
    <p:extLst>
      <p:ext uri="{BB962C8B-B14F-4D97-AF65-F5344CB8AC3E}">
        <p14:creationId xmlns:p14="http://schemas.microsoft.com/office/powerpoint/2010/main" val="2785011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011362"/>
          </a:xfrm>
        </p:spPr>
        <p:txBody>
          <a:bodyPr/>
          <a:lstStyle/>
          <a:p>
            <a:pPr algn="ctr"/>
            <a:r>
              <a:rPr lang="en-US" sz="4400" dirty="0" smtClean="0"/>
              <a:t>If you were going to be randomly placed in a society, which one would you choose?</a:t>
            </a:r>
            <a:endParaRPr lang="en-US" sz="4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4879" y="2468753"/>
            <a:ext cx="4721521" cy="3779647"/>
          </a:xfrm>
        </p:spPr>
      </p:pic>
      <p:sp>
        <p:nvSpPr>
          <p:cNvPr id="4" name="TextBox 3"/>
          <p:cNvSpPr txBox="1"/>
          <p:nvPr/>
        </p:nvSpPr>
        <p:spPr>
          <a:xfrm>
            <a:off x="5791200" y="4800600"/>
            <a:ext cx="2362200" cy="830997"/>
          </a:xfrm>
          <a:prstGeom prst="rect">
            <a:avLst/>
          </a:prstGeom>
          <a:noFill/>
        </p:spPr>
        <p:txBody>
          <a:bodyPr wrap="square" rtlCol="0">
            <a:spAutoFit/>
          </a:bodyPr>
          <a:lstStyle/>
          <a:p>
            <a:r>
              <a:rPr lang="en-US" sz="1200" dirty="0"/>
              <a:t>Norton, Michael and Dan </a:t>
            </a:r>
            <a:r>
              <a:rPr lang="en-US" sz="1200" dirty="0" err="1"/>
              <a:t>Ariely</a:t>
            </a:r>
            <a:r>
              <a:rPr lang="en-US" sz="1200" dirty="0"/>
              <a:t>. 2011. Building a Better </a:t>
            </a:r>
            <a:r>
              <a:rPr lang="en-US" sz="1200" dirty="0" smtClean="0"/>
              <a:t>America. </a:t>
            </a:r>
            <a:r>
              <a:rPr lang="en-US" sz="1200" i="1" dirty="0"/>
              <a:t>Perspectives on Psychological Science</a:t>
            </a:r>
            <a:r>
              <a:rPr lang="en-US" sz="1200" dirty="0"/>
              <a:t>, 6(1): 9-12</a:t>
            </a:r>
          </a:p>
        </p:txBody>
      </p:sp>
    </p:spTree>
    <p:extLst>
      <p:ext uri="{BB962C8B-B14F-4D97-AF65-F5344CB8AC3E}">
        <p14:creationId xmlns:p14="http://schemas.microsoft.com/office/powerpoint/2010/main" val="3557963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2011362"/>
          </a:xfrm>
        </p:spPr>
        <p:txBody>
          <a:bodyPr/>
          <a:lstStyle/>
          <a:p>
            <a:pPr algn="ctr"/>
            <a:r>
              <a:rPr lang="en-US" sz="4800" dirty="0"/>
              <a:t>If you were going to be randomly placed in a society, which would you choose?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62223"/>
            <a:ext cx="4371331"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95950" y="4724400"/>
            <a:ext cx="2209800" cy="1384995"/>
          </a:xfrm>
          <a:prstGeom prst="rect">
            <a:avLst/>
          </a:prstGeom>
          <a:noFill/>
        </p:spPr>
        <p:txBody>
          <a:bodyPr wrap="square" rtlCol="0">
            <a:spAutoFit/>
          </a:bodyPr>
          <a:lstStyle/>
          <a:p>
            <a:r>
              <a:rPr lang="en-US" sz="2400" dirty="0" smtClean="0"/>
              <a:t>N = 5,000</a:t>
            </a:r>
          </a:p>
          <a:p>
            <a:endParaRPr lang="en-US" sz="1200" dirty="0" smtClean="0"/>
          </a:p>
          <a:p>
            <a:r>
              <a:rPr lang="en-US" sz="1200" dirty="0" smtClean="0"/>
              <a:t>Norton</a:t>
            </a:r>
            <a:r>
              <a:rPr lang="en-US" sz="1200" dirty="0"/>
              <a:t>, Michael and Dan </a:t>
            </a:r>
            <a:r>
              <a:rPr lang="en-US" sz="1200" dirty="0" err="1"/>
              <a:t>Ariely</a:t>
            </a:r>
            <a:r>
              <a:rPr lang="en-US" sz="1200" dirty="0"/>
              <a:t>. 2011. Building a Better </a:t>
            </a:r>
            <a:r>
              <a:rPr lang="en-US" sz="1200" dirty="0" smtClean="0"/>
              <a:t>America. </a:t>
            </a:r>
            <a:r>
              <a:rPr lang="en-US" sz="1200" i="1" dirty="0"/>
              <a:t>Perspectives on Psychological Science</a:t>
            </a:r>
            <a:r>
              <a:rPr lang="en-US" sz="1200" dirty="0"/>
              <a:t>, 6(1): 9-12</a:t>
            </a:r>
          </a:p>
        </p:txBody>
      </p:sp>
    </p:spTree>
    <p:extLst>
      <p:ext uri="{BB962C8B-B14F-4D97-AF65-F5344CB8AC3E}">
        <p14:creationId xmlns:p14="http://schemas.microsoft.com/office/powerpoint/2010/main" val="2478733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normAutofit fontScale="90000"/>
          </a:bodyPr>
          <a:lstStyle/>
          <a:p>
            <a:pPr algn="ctr"/>
            <a:r>
              <a:rPr lang="en-US" sz="4400" dirty="0" smtClean="0"/>
              <a:t>Actual, estimated and ideal distributions of wealth </a:t>
            </a:r>
            <a:endParaRPr lang="en-US" sz="4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524000"/>
            <a:ext cx="7619836" cy="3048000"/>
          </a:xfrm>
        </p:spPr>
      </p:pic>
      <p:sp>
        <p:nvSpPr>
          <p:cNvPr id="3" name="TextBox 2"/>
          <p:cNvSpPr txBox="1"/>
          <p:nvPr/>
        </p:nvSpPr>
        <p:spPr>
          <a:xfrm>
            <a:off x="457200" y="6352401"/>
            <a:ext cx="7543800" cy="276999"/>
          </a:xfrm>
          <a:prstGeom prst="rect">
            <a:avLst/>
          </a:prstGeom>
          <a:noFill/>
        </p:spPr>
        <p:txBody>
          <a:bodyPr wrap="square" rtlCol="0">
            <a:spAutoFit/>
          </a:bodyPr>
          <a:lstStyle/>
          <a:p>
            <a:r>
              <a:rPr lang="en-US" sz="1200" dirty="0"/>
              <a:t>Norton, Michael and Dan </a:t>
            </a:r>
            <a:r>
              <a:rPr lang="en-US" sz="1200" dirty="0" err="1"/>
              <a:t>Ariely</a:t>
            </a:r>
            <a:r>
              <a:rPr lang="en-US" sz="1200" dirty="0"/>
              <a:t>. 2011. Building a Better </a:t>
            </a:r>
            <a:r>
              <a:rPr lang="en-US" sz="1200" dirty="0" smtClean="0"/>
              <a:t>America. </a:t>
            </a:r>
            <a:r>
              <a:rPr lang="en-US" sz="1200" i="1" dirty="0"/>
              <a:t>Perspectives on Psychological Science</a:t>
            </a:r>
            <a:r>
              <a:rPr lang="en-US" sz="1200" dirty="0"/>
              <a:t>, 6(1): 9-12</a:t>
            </a:r>
          </a:p>
        </p:txBody>
      </p:sp>
      <p:sp>
        <p:nvSpPr>
          <p:cNvPr id="8" name="TextBox 7"/>
          <p:cNvSpPr txBox="1"/>
          <p:nvPr/>
        </p:nvSpPr>
        <p:spPr>
          <a:xfrm>
            <a:off x="304800" y="4924961"/>
            <a:ext cx="3886200" cy="1323439"/>
          </a:xfrm>
          <a:prstGeom prst="rect">
            <a:avLst/>
          </a:prstGeom>
          <a:noFill/>
        </p:spPr>
        <p:txBody>
          <a:bodyPr wrap="square" rtlCol="0">
            <a:spAutoFit/>
          </a:bodyPr>
          <a:lstStyle/>
          <a:p>
            <a:r>
              <a:rPr lang="en-US" sz="2000" dirty="0"/>
              <a:t>Top 20% </a:t>
            </a:r>
            <a:r>
              <a:rPr lang="en-US" sz="2000" i="1" dirty="0"/>
              <a:t>actually</a:t>
            </a:r>
            <a:r>
              <a:rPr lang="en-US" sz="2000" dirty="0"/>
              <a:t> control 84% of </a:t>
            </a:r>
            <a:r>
              <a:rPr lang="en-US" sz="2000" dirty="0" smtClean="0"/>
              <a:t>wealth; people </a:t>
            </a:r>
            <a:r>
              <a:rPr lang="en-US" sz="2000" i="1" dirty="0"/>
              <a:t>believe</a:t>
            </a:r>
            <a:r>
              <a:rPr lang="en-US" sz="2000" dirty="0"/>
              <a:t> they control 59</a:t>
            </a:r>
            <a:r>
              <a:rPr lang="en-US" sz="2000" dirty="0" smtClean="0"/>
              <a:t>%; </a:t>
            </a:r>
            <a:r>
              <a:rPr lang="en-US" sz="2000" i="1" dirty="0" smtClean="0"/>
              <a:t>ideally</a:t>
            </a:r>
            <a:r>
              <a:rPr lang="en-US" sz="2000" dirty="0"/>
              <a:t>, top 20% </a:t>
            </a:r>
            <a:r>
              <a:rPr lang="en-US" sz="2000" i="1" dirty="0" smtClean="0"/>
              <a:t>should</a:t>
            </a:r>
            <a:r>
              <a:rPr lang="en-US" sz="2000" dirty="0" smtClean="0"/>
              <a:t> </a:t>
            </a:r>
            <a:r>
              <a:rPr lang="en-US" sz="2000" dirty="0"/>
              <a:t>control 32</a:t>
            </a:r>
            <a:r>
              <a:rPr lang="en-US" sz="2000" dirty="0" smtClean="0"/>
              <a:t>%</a:t>
            </a:r>
            <a:endParaRPr lang="en-US" sz="2000" dirty="0"/>
          </a:p>
        </p:txBody>
      </p:sp>
      <p:sp>
        <p:nvSpPr>
          <p:cNvPr id="5" name="TextBox 4"/>
          <p:cNvSpPr txBox="1"/>
          <p:nvPr/>
        </p:nvSpPr>
        <p:spPr>
          <a:xfrm>
            <a:off x="4495800" y="4848761"/>
            <a:ext cx="3886200" cy="1323439"/>
          </a:xfrm>
          <a:prstGeom prst="rect">
            <a:avLst/>
          </a:prstGeom>
          <a:noFill/>
        </p:spPr>
        <p:txBody>
          <a:bodyPr wrap="square" rtlCol="0">
            <a:spAutoFit/>
          </a:bodyPr>
          <a:lstStyle/>
          <a:p>
            <a:r>
              <a:rPr lang="en-US" sz="2000" dirty="0"/>
              <a:t>Bottom 60% </a:t>
            </a:r>
            <a:r>
              <a:rPr lang="en-US" sz="2000" i="1" dirty="0"/>
              <a:t>actually</a:t>
            </a:r>
            <a:r>
              <a:rPr lang="en-US" sz="2000" dirty="0"/>
              <a:t> own </a:t>
            </a:r>
            <a:r>
              <a:rPr lang="en-US" sz="2000" dirty="0" smtClean="0"/>
              <a:t>5</a:t>
            </a:r>
            <a:r>
              <a:rPr lang="en-US" sz="2000" dirty="0"/>
              <a:t>% of wealth; people </a:t>
            </a:r>
            <a:r>
              <a:rPr lang="en-US" sz="2000" i="1" dirty="0"/>
              <a:t>believe</a:t>
            </a:r>
            <a:r>
              <a:rPr lang="en-US" sz="2000" dirty="0"/>
              <a:t> they control about 20%; </a:t>
            </a:r>
            <a:r>
              <a:rPr lang="en-US" sz="2000" i="1" dirty="0"/>
              <a:t>ideally</a:t>
            </a:r>
            <a:r>
              <a:rPr lang="en-US" sz="2000" dirty="0"/>
              <a:t>, the bottom 60% </a:t>
            </a:r>
            <a:r>
              <a:rPr lang="en-US" sz="2000" i="1" dirty="0"/>
              <a:t>should</a:t>
            </a:r>
            <a:r>
              <a:rPr lang="en-US" sz="2000" dirty="0"/>
              <a:t> control 45% of wealth. </a:t>
            </a:r>
          </a:p>
        </p:txBody>
      </p:sp>
    </p:spTree>
    <p:extLst>
      <p:ext uri="{BB962C8B-B14F-4D97-AF65-F5344CB8AC3E}">
        <p14:creationId xmlns:p14="http://schemas.microsoft.com/office/powerpoint/2010/main" val="2254905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pPr algn="ctr"/>
            <a:r>
              <a:rPr lang="en-US" dirty="0" smtClean="0"/>
              <a:t>Wealth Distribution, 2010</a:t>
            </a:r>
            <a:endParaRPr lang="en-US" dirty="0"/>
          </a:p>
        </p:txBody>
      </p:sp>
      <p:sp>
        <p:nvSpPr>
          <p:cNvPr id="4" name="Content Placeholder 3"/>
          <p:cNvSpPr>
            <a:spLocks noGrp="1"/>
          </p:cNvSpPr>
          <p:nvPr>
            <p:ph idx="1"/>
          </p:nvPr>
        </p:nvSpPr>
        <p:spPr>
          <a:xfrm>
            <a:off x="1295400" y="5791200"/>
            <a:ext cx="6019800" cy="838200"/>
          </a:xfrm>
        </p:spPr>
        <p:txBody>
          <a:bodyPr>
            <a:normAutofit fontScale="92500" lnSpcReduction="10000"/>
          </a:bodyPr>
          <a:lstStyle/>
          <a:p>
            <a:pPr marL="114300" indent="0">
              <a:buNone/>
            </a:pPr>
            <a:r>
              <a:rPr lang="en-US" sz="1200" dirty="0" err="1" smtClean="0"/>
              <a:t>Kennickell</a:t>
            </a:r>
            <a:r>
              <a:rPr lang="en-US" sz="1200" dirty="0" smtClean="0"/>
              <a:t>, Arthur. </a:t>
            </a:r>
            <a:r>
              <a:rPr lang="en-US" sz="1200" dirty="0"/>
              <a:t>2011. Tossed and Turned: Wealth Dynamics of U.S. </a:t>
            </a:r>
            <a:r>
              <a:rPr lang="en-US" sz="1200" dirty="0" smtClean="0"/>
              <a:t>Households 2007-2009</a:t>
            </a:r>
            <a:r>
              <a:rPr lang="en-US" sz="1200" dirty="0"/>
              <a:t>. </a:t>
            </a:r>
            <a:endParaRPr lang="en-US" sz="1200" dirty="0" smtClean="0"/>
          </a:p>
          <a:p>
            <a:pPr marL="114300" indent="0">
              <a:buNone/>
            </a:pPr>
            <a:r>
              <a:rPr lang="en-US" sz="1200" dirty="0">
                <a:hlinkClick r:id="rId3"/>
              </a:rPr>
              <a:t>http://www.federalreserve.gov/pubs/feds/2011/201151/revision/201151pap.pdf</a:t>
            </a:r>
            <a:r>
              <a:rPr lang="en-US" sz="1200" dirty="0" smtClean="0"/>
              <a:t>. Page 12. </a:t>
            </a:r>
          </a:p>
          <a:p>
            <a:pPr marL="114300" indent="0">
              <a:buNone/>
            </a:pPr>
            <a:r>
              <a:rPr lang="en-US" sz="1200" dirty="0" err="1"/>
              <a:t>Kennickell</a:t>
            </a:r>
            <a:r>
              <a:rPr lang="en-US" sz="1200" dirty="0"/>
              <a:t>, Arthur. 2009. Ponds and Streams: Wealth and Income in the U.S., 1989 to 2007. </a:t>
            </a:r>
          </a:p>
          <a:p>
            <a:pPr marL="114300" indent="0">
              <a:buNone/>
            </a:pPr>
            <a:r>
              <a:rPr lang="en-US" sz="1200" dirty="0">
                <a:hlinkClick r:id="rId4"/>
              </a:rPr>
              <a:t>http://www.federalreserve.gov/pubs/feds/2009/200913/200913pap.pdf</a:t>
            </a:r>
            <a:r>
              <a:rPr lang="en-US" sz="1200" dirty="0"/>
              <a:t>. Table 2, 4, A1, A3a</a:t>
            </a:r>
          </a:p>
          <a:p>
            <a:pPr marL="114300" indent="0">
              <a:buNone/>
            </a:pPr>
            <a:endParaRPr lang="en-US" sz="1200" dirty="0"/>
          </a:p>
        </p:txBody>
      </p:sp>
      <p:graphicFrame>
        <p:nvGraphicFramePr>
          <p:cNvPr id="6" name="Content Placeholder 3"/>
          <p:cNvGraphicFramePr>
            <a:graphicFrameLocks/>
          </p:cNvGraphicFramePr>
          <p:nvPr>
            <p:extLst>
              <p:ext uri="{D42A27DB-BD31-4B8C-83A1-F6EECF244321}">
                <p14:modId xmlns:p14="http://schemas.microsoft.com/office/powerpoint/2010/main" val="2975373219"/>
              </p:ext>
            </p:extLst>
          </p:nvPr>
        </p:nvGraphicFramePr>
        <p:xfrm>
          <a:off x="990600" y="1037580"/>
          <a:ext cx="6400800" cy="3792055"/>
        </p:xfrm>
        <a:graphic>
          <a:graphicData uri="http://schemas.openxmlformats.org/drawingml/2006/table">
            <a:tbl>
              <a:tblPr firstRow="1" bandRow="1">
                <a:tableStyleId>{5C22544A-7EE6-4342-B048-85BDC9FD1C3A}</a:tableStyleId>
              </a:tblPr>
              <a:tblGrid>
                <a:gridCol w="1706789"/>
                <a:gridCol w="1792315"/>
                <a:gridCol w="2901696"/>
              </a:tblGrid>
              <a:tr h="957415">
                <a:tc>
                  <a:txBody>
                    <a:bodyPr/>
                    <a:lstStyle/>
                    <a:p>
                      <a:pPr algn="ctr"/>
                      <a:r>
                        <a:rPr lang="en-US" dirty="0" smtClean="0"/>
                        <a:t>Households</a:t>
                      </a:r>
                      <a:endParaRPr lang="en-US" dirty="0"/>
                    </a:p>
                  </a:txBody>
                  <a:tcPr anchor="ctr"/>
                </a:tc>
                <a:tc>
                  <a:txBody>
                    <a:bodyPr/>
                    <a:lstStyle/>
                    <a:p>
                      <a:pPr algn="ctr"/>
                      <a:r>
                        <a:rPr lang="en-US" dirty="0" smtClean="0"/>
                        <a:t>Share of Aggregate Wealth (2010)</a:t>
                      </a:r>
                      <a:endParaRPr lang="en-US" dirty="0"/>
                    </a:p>
                  </a:txBody>
                  <a:tcPr anchor="ctr"/>
                </a:tc>
                <a:tc>
                  <a:txBody>
                    <a:bodyPr/>
                    <a:lstStyle/>
                    <a:p>
                      <a:pPr algn="ctr"/>
                      <a:r>
                        <a:rPr lang="en-US" dirty="0" smtClean="0"/>
                        <a:t>Notes </a:t>
                      </a:r>
                    </a:p>
                    <a:p>
                      <a:pPr algn="ctr"/>
                      <a:r>
                        <a:rPr lang="en-US" dirty="0" smtClean="0"/>
                        <a:t>(from 2007 data)</a:t>
                      </a:r>
                      <a:endParaRPr lang="en-US" dirty="0"/>
                    </a:p>
                  </a:txBody>
                  <a:tcPr anchor="ctr"/>
                </a:tc>
              </a:tr>
              <a:tr h="629117">
                <a:tc>
                  <a:txBody>
                    <a:bodyPr/>
                    <a:lstStyle/>
                    <a:p>
                      <a:pPr algn="ctr"/>
                      <a:r>
                        <a:rPr lang="en-US" dirty="0" smtClean="0"/>
                        <a:t>Bottom 50%</a:t>
                      </a:r>
                      <a:endParaRPr lang="en-US" dirty="0"/>
                    </a:p>
                  </a:txBody>
                  <a:tcPr anchor="ctr"/>
                </a:tc>
                <a:tc>
                  <a:txBody>
                    <a:bodyPr/>
                    <a:lstStyle/>
                    <a:p>
                      <a:pPr algn="ctr"/>
                      <a:r>
                        <a:rPr lang="en-US" b="1" dirty="0" smtClean="0"/>
                        <a:t>1.1%</a:t>
                      </a:r>
                      <a:endParaRPr lang="en-US" b="1" dirty="0"/>
                    </a:p>
                  </a:txBody>
                  <a:tcPr anchor="ctr"/>
                </a:tc>
                <a:tc>
                  <a:txBody>
                    <a:bodyPr/>
                    <a:lstStyle/>
                    <a:p>
                      <a:pPr algn="ctr"/>
                      <a:r>
                        <a:rPr lang="en-US" dirty="0" smtClean="0"/>
                        <a:t>At 10</a:t>
                      </a:r>
                      <a:r>
                        <a:rPr lang="en-US" baseline="30000" dirty="0" smtClean="0"/>
                        <a:t>th</a:t>
                      </a:r>
                      <a:r>
                        <a:rPr lang="en-US" dirty="0" smtClean="0"/>
                        <a:t> Percentile, </a:t>
                      </a:r>
                    </a:p>
                    <a:p>
                      <a:pPr algn="ctr"/>
                      <a:r>
                        <a:rPr lang="en-US" dirty="0" smtClean="0"/>
                        <a:t>wealth</a:t>
                      </a:r>
                      <a:r>
                        <a:rPr lang="en-US" baseline="0" dirty="0" smtClean="0"/>
                        <a:t> = </a:t>
                      </a:r>
                      <a:r>
                        <a:rPr lang="en-US" dirty="0" smtClean="0"/>
                        <a:t>$0</a:t>
                      </a:r>
                      <a:endParaRPr lang="en-US" dirty="0"/>
                    </a:p>
                  </a:txBody>
                  <a:tcPr anchor="ctr"/>
                </a:tc>
              </a:tr>
              <a:tr h="898738">
                <a:tc>
                  <a:txBody>
                    <a:bodyPr/>
                    <a:lstStyle/>
                    <a:p>
                      <a:pPr algn="ctr"/>
                      <a:r>
                        <a:rPr lang="en-US" dirty="0" smtClean="0"/>
                        <a:t>50 – 90</a:t>
                      </a:r>
                      <a:r>
                        <a:rPr lang="en-US" baseline="30000" dirty="0" smtClean="0"/>
                        <a:t>th</a:t>
                      </a:r>
                      <a:r>
                        <a:rPr lang="en-US" dirty="0" smtClean="0"/>
                        <a:t> percentile</a:t>
                      </a:r>
                      <a:endParaRPr lang="en-US" dirty="0"/>
                    </a:p>
                  </a:txBody>
                  <a:tcPr anchor="ctr"/>
                </a:tc>
                <a:tc>
                  <a:txBody>
                    <a:bodyPr/>
                    <a:lstStyle/>
                    <a:p>
                      <a:pPr algn="ctr"/>
                      <a:r>
                        <a:rPr lang="en-US" b="0" dirty="0" smtClean="0"/>
                        <a:t>24.3%</a:t>
                      </a:r>
                      <a:endParaRPr lang="en-US" b="0" dirty="0"/>
                    </a:p>
                  </a:txBody>
                  <a:tcPr anchor="ctr"/>
                </a:tc>
                <a:tc>
                  <a:txBody>
                    <a:bodyPr/>
                    <a:lstStyle/>
                    <a:p>
                      <a:pPr algn="ctr"/>
                      <a:r>
                        <a:rPr lang="en-US" dirty="0" smtClean="0"/>
                        <a:t>Upper limit of </a:t>
                      </a:r>
                    </a:p>
                    <a:p>
                      <a:pPr algn="ctr"/>
                      <a:r>
                        <a:rPr lang="en-US" dirty="0" smtClean="0"/>
                        <a:t>75</a:t>
                      </a:r>
                      <a:r>
                        <a:rPr lang="en-US" baseline="30000" dirty="0" smtClean="0"/>
                        <a:t>th</a:t>
                      </a:r>
                      <a:r>
                        <a:rPr lang="en-US" dirty="0" smtClean="0"/>
                        <a:t> percentile = $372,000</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90</a:t>
                      </a:r>
                      <a:r>
                        <a:rPr lang="en-US" baseline="30000" dirty="0" smtClean="0"/>
                        <a:t>th</a:t>
                      </a:r>
                      <a:r>
                        <a:rPr lang="en-US" dirty="0" smtClean="0"/>
                        <a:t> percentile = $908,200</a:t>
                      </a:r>
                    </a:p>
                  </a:txBody>
                  <a:tcPr anchor="ctr"/>
                </a:tc>
              </a:tr>
              <a:tr h="629117">
                <a:tc>
                  <a:txBody>
                    <a:bodyPr/>
                    <a:lstStyle/>
                    <a:p>
                      <a:pPr algn="ctr"/>
                      <a:r>
                        <a:rPr lang="en-US" dirty="0" smtClean="0"/>
                        <a:t>90 – 99</a:t>
                      </a:r>
                      <a:r>
                        <a:rPr lang="en-US" baseline="30000" dirty="0" smtClean="0"/>
                        <a:t>th</a:t>
                      </a:r>
                      <a:r>
                        <a:rPr lang="en-US" dirty="0" smtClean="0"/>
                        <a:t> percentile</a:t>
                      </a:r>
                      <a:endParaRPr lang="en-US" dirty="0"/>
                    </a:p>
                  </a:txBody>
                  <a:tcPr anchor="ctr"/>
                </a:tc>
                <a:tc>
                  <a:txBody>
                    <a:bodyPr/>
                    <a:lstStyle/>
                    <a:p>
                      <a:pPr algn="ctr"/>
                      <a:r>
                        <a:rPr lang="en-US" b="0" dirty="0" smtClean="0"/>
                        <a:t>40%</a:t>
                      </a:r>
                      <a:endParaRPr lang="en-US" b="0" dirty="0"/>
                    </a:p>
                  </a:txBody>
                  <a:tcPr anchor="ctr"/>
                </a:tc>
                <a:tc>
                  <a:txBody>
                    <a:bodyPr/>
                    <a:lstStyle/>
                    <a:p>
                      <a:pPr algn="ctr"/>
                      <a:endParaRPr lang="en-US" dirty="0"/>
                    </a:p>
                  </a:txBody>
                  <a:tcPr anchor="ctr"/>
                </a:tc>
              </a:tr>
              <a:tr h="629117">
                <a:tc>
                  <a:txBody>
                    <a:bodyPr/>
                    <a:lstStyle/>
                    <a:p>
                      <a:pPr algn="ctr"/>
                      <a:r>
                        <a:rPr lang="en-US" dirty="0" smtClean="0"/>
                        <a:t>99 – 100</a:t>
                      </a:r>
                      <a:r>
                        <a:rPr lang="en-US" baseline="30000" dirty="0" smtClean="0"/>
                        <a:t>th</a:t>
                      </a:r>
                      <a:r>
                        <a:rPr lang="en-US" dirty="0" smtClean="0"/>
                        <a:t> percentile</a:t>
                      </a:r>
                      <a:endParaRPr lang="en-US" dirty="0"/>
                    </a:p>
                  </a:txBody>
                  <a:tcPr anchor="ctr"/>
                </a:tc>
                <a:tc>
                  <a:txBody>
                    <a:bodyPr/>
                    <a:lstStyle/>
                    <a:p>
                      <a:pPr algn="ctr"/>
                      <a:r>
                        <a:rPr lang="en-US" b="1" dirty="0" smtClean="0"/>
                        <a:t>34.5%</a:t>
                      </a:r>
                      <a:endParaRPr lang="en-US" b="1" dirty="0"/>
                    </a:p>
                  </a:txBody>
                  <a:tcPr anchor="ctr"/>
                </a:tc>
                <a:tc>
                  <a:txBody>
                    <a:bodyPr/>
                    <a:lstStyle/>
                    <a:p>
                      <a:pPr algn="ctr"/>
                      <a:r>
                        <a:rPr lang="en-US" dirty="0" smtClean="0"/>
                        <a:t>Own 52% of stock and 63% of equity in private business</a:t>
                      </a:r>
                      <a:endParaRPr lang="en-US" dirty="0"/>
                    </a:p>
                  </a:txBody>
                  <a:tcPr anchor="ctr"/>
                </a:tc>
              </a:tr>
            </a:tbl>
          </a:graphicData>
        </a:graphic>
      </p:graphicFrame>
      <p:sp>
        <p:nvSpPr>
          <p:cNvPr id="3" name="TextBox 2"/>
          <p:cNvSpPr txBox="1"/>
          <p:nvPr/>
        </p:nvSpPr>
        <p:spPr>
          <a:xfrm>
            <a:off x="304800" y="5117068"/>
            <a:ext cx="7696200" cy="646331"/>
          </a:xfrm>
          <a:prstGeom prst="rect">
            <a:avLst/>
          </a:prstGeom>
          <a:noFill/>
        </p:spPr>
        <p:txBody>
          <a:bodyPr wrap="square" rtlCol="0">
            <a:spAutoFit/>
          </a:bodyPr>
          <a:lstStyle/>
          <a:p>
            <a:pPr algn="ctr"/>
            <a:r>
              <a:rPr lang="en-US" dirty="0" smtClean="0"/>
              <a:t>Top percentile does not include Forbes 400. 2010 total wealth = </a:t>
            </a:r>
            <a:r>
              <a:rPr lang="en-US" dirty="0"/>
              <a:t>$1.27 </a:t>
            </a:r>
            <a:r>
              <a:rPr lang="en-US" dirty="0" smtClean="0"/>
              <a:t>trillion (min = $950 million, max = $50 billion)</a:t>
            </a:r>
            <a:endParaRPr lang="en-US" dirty="0"/>
          </a:p>
        </p:txBody>
      </p:sp>
    </p:spTree>
    <p:extLst>
      <p:ext uri="{BB962C8B-B14F-4D97-AF65-F5344CB8AC3E}">
        <p14:creationId xmlns:p14="http://schemas.microsoft.com/office/powerpoint/2010/main" val="35260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a:r>
              <a:rPr lang="en-US" dirty="0" smtClean="0"/>
              <a:t>Inequality: Update from 2010</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419600"/>
            <a:ext cx="3581400" cy="2192848"/>
          </a:xfrm>
          <a:prstGeom prst="rect">
            <a:avLst/>
          </a:prstGeom>
          <a:ln w="12700">
            <a:solidFill>
              <a:schemeClr val="accent1"/>
            </a:solidFill>
          </a:ln>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972" y="1371600"/>
            <a:ext cx="5206828" cy="2233654"/>
          </a:xfrm>
          <a:prstGeom prst="rect">
            <a:avLst/>
          </a:prstGeom>
          <a:ln w="12700">
            <a:solidFill>
              <a:schemeClr val="accent1"/>
            </a:solidFill>
          </a:ln>
        </p:spPr>
      </p:pic>
      <p:sp>
        <p:nvSpPr>
          <p:cNvPr id="7" name="TextBox 6"/>
          <p:cNvSpPr txBox="1"/>
          <p:nvPr/>
        </p:nvSpPr>
        <p:spPr>
          <a:xfrm>
            <a:off x="5714999" y="1127879"/>
            <a:ext cx="2590801" cy="3139321"/>
          </a:xfrm>
          <a:prstGeom prst="rect">
            <a:avLst/>
          </a:prstGeom>
          <a:noFill/>
        </p:spPr>
        <p:txBody>
          <a:bodyPr wrap="square" rtlCol="0">
            <a:spAutoFit/>
          </a:bodyPr>
          <a:lstStyle/>
          <a:p>
            <a:pPr marL="285750" indent="-285750">
              <a:buFont typeface="Arial" pitchFamily="34" charset="0"/>
              <a:buChar char="•"/>
            </a:pPr>
            <a:r>
              <a:rPr lang="en-US" dirty="0"/>
              <a:t>the top 1% saw their incomes climb 31.4% — or, 95% of the total gain — while the bottom 99% saw growth of 0.4</a:t>
            </a:r>
            <a:r>
              <a:rPr lang="en-US" dirty="0" smtClean="0"/>
              <a:t>%</a:t>
            </a:r>
          </a:p>
          <a:p>
            <a:pPr marL="285750" indent="-285750">
              <a:buFont typeface="Arial" pitchFamily="34" charset="0"/>
              <a:buChar char="•"/>
            </a:pPr>
            <a:r>
              <a:rPr lang="en-US" dirty="0"/>
              <a:t>Last year, the richest 10% received </a:t>
            </a:r>
            <a:r>
              <a:rPr lang="en-US" dirty="0" smtClean="0"/>
              <a:t>50.5</a:t>
            </a:r>
            <a:r>
              <a:rPr lang="en-US" dirty="0"/>
              <a:t>%, </a:t>
            </a:r>
            <a:r>
              <a:rPr lang="en-US" dirty="0" smtClean="0"/>
              <a:t>the </a:t>
            </a:r>
            <a:r>
              <a:rPr lang="en-US" dirty="0"/>
              <a:t>largest share since such record-keeping began in 1917</a:t>
            </a:r>
          </a:p>
        </p:txBody>
      </p:sp>
      <p:sp>
        <p:nvSpPr>
          <p:cNvPr id="9" name="TextBox 8"/>
          <p:cNvSpPr txBox="1"/>
          <p:nvPr/>
        </p:nvSpPr>
        <p:spPr>
          <a:xfrm>
            <a:off x="457200" y="4277142"/>
            <a:ext cx="4057650" cy="2123658"/>
          </a:xfrm>
          <a:prstGeom prst="rect">
            <a:avLst/>
          </a:prstGeom>
          <a:noFill/>
        </p:spPr>
        <p:txBody>
          <a:bodyPr wrap="square" rtlCol="0">
            <a:spAutoFit/>
          </a:bodyPr>
          <a:lstStyle/>
          <a:p>
            <a:pPr marL="285750" indent="-285750">
              <a:buFont typeface="Arial" pitchFamily="34" charset="0"/>
              <a:buChar char="•"/>
            </a:pPr>
            <a:r>
              <a:rPr lang="en-US" dirty="0" smtClean="0"/>
              <a:t>Minimum = $1.3 billion (61 billionaires not on the list)</a:t>
            </a:r>
          </a:p>
          <a:p>
            <a:pPr marL="285750" indent="-285750">
              <a:buFont typeface="Arial" pitchFamily="34" charset="0"/>
              <a:buChar char="•"/>
            </a:pPr>
            <a:r>
              <a:rPr lang="en-US" dirty="0" smtClean="0"/>
              <a:t>Maximum = $72 billion (Bill Gates)</a:t>
            </a:r>
          </a:p>
          <a:p>
            <a:pPr marL="285750" indent="-285750">
              <a:buFont typeface="Arial" pitchFamily="34" charset="0"/>
              <a:buChar char="•"/>
            </a:pPr>
            <a:r>
              <a:rPr lang="en-US" dirty="0"/>
              <a:t>“Basically, the mega rich are mega richer,” said Forbes Senior Editor Kerry Dolan</a:t>
            </a:r>
            <a:r>
              <a:rPr lang="en-US" dirty="0" smtClean="0"/>
              <a:t>.</a:t>
            </a:r>
          </a:p>
          <a:p>
            <a:r>
              <a:rPr lang="en-US" sz="1200" i="1" dirty="0"/>
              <a:t>Washington Post, </a:t>
            </a:r>
            <a:r>
              <a:rPr lang="en-US" sz="1200" dirty="0"/>
              <a:t>Sept 16, 2013. </a:t>
            </a:r>
            <a:r>
              <a:rPr lang="en-US" sz="1200" dirty="0">
                <a:hlinkClick r:id="rId6"/>
              </a:rPr>
              <a:t>The rich keep getting richer as the combined net worth of America’s 400 richest rises</a:t>
            </a:r>
            <a:endParaRPr lang="en-US" sz="1200" dirty="0"/>
          </a:p>
        </p:txBody>
      </p:sp>
    </p:spTree>
    <p:extLst>
      <p:ext uri="{BB962C8B-B14F-4D97-AF65-F5344CB8AC3E}">
        <p14:creationId xmlns:p14="http://schemas.microsoft.com/office/powerpoint/2010/main" val="395195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854" y="914400"/>
            <a:ext cx="2974946" cy="445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53" y="914400"/>
            <a:ext cx="2971800" cy="4457699"/>
          </a:xfrm>
          <a:prstGeom prst="rect">
            <a:avLst/>
          </a:prstGeom>
          <a:ln w="12700">
            <a:solidFill>
              <a:schemeClr val="accent1"/>
            </a:solidFill>
          </a:ln>
        </p:spPr>
      </p:pic>
      <p:sp>
        <p:nvSpPr>
          <p:cNvPr id="5" name="TextBox 4"/>
          <p:cNvSpPr txBox="1"/>
          <p:nvPr/>
        </p:nvSpPr>
        <p:spPr>
          <a:xfrm>
            <a:off x="609600" y="5877580"/>
            <a:ext cx="6934200" cy="523220"/>
          </a:xfrm>
          <a:prstGeom prst="rect">
            <a:avLst/>
          </a:prstGeom>
          <a:noFill/>
          <a:ln>
            <a:solidFill>
              <a:schemeClr val="tx2"/>
            </a:solidFill>
          </a:ln>
        </p:spPr>
        <p:txBody>
          <a:bodyPr wrap="square" rtlCol="0">
            <a:spAutoFit/>
          </a:bodyPr>
          <a:lstStyle/>
          <a:p>
            <a:r>
              <a:rPr lang="en-US" sz="1400" dirty="0" smtClean="0"/>
              <a:t>The creators of any graphics used in this presentation who want attribution or removal should contact me through my website, </a:t>
            </a:r>
            <a:r>
              <a:rPr lang="en-US" sz="1400" dirty="0" smtClean="0">
                <a:hlinkClick r:id="rId5"/>
              </a:rPr>
              <a:t>http://paulsjusticepage.com</a:t>
            </a:r>
            <a:r>
              <a:rPr lang="en-US" sz="1400" dirty="0" smtClean="0"/>
              <a:t>.</a:t>
            </a:r>
          </a:p>
        </p:txBody>
      </p:sp>
    </p:spTree>
    <p:extLst>
      <p:ext uri="{BB962C8B-B14F-4D97-AF65-F5344CB8AC3E}">
        <p14:creationId xmlns:p14="http://schemas.microsoft.com/office/powerpoint/2010/main" val="911281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1143000"/>
          </a:xfrm>
        </p:spPr>
        <p:txBody>
          <a:bodyPr/>
          <a:lstStyle/>
          <a:p>
            <a:r>
              <a:rPr lang="en-US" sz="4400" dirty="0" smtClean="0"/>
              <a:t>Wealth: International Comparison</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8500893"/>
              </p:ext>
            </p:extLst>
          </p:nvPr>
        </p:nvGraphicFramePr>
        <p:xfrm>
          <a:off x="304800" y="1524000"/>
          <a:ext cx="7848600" cy="3620870"/>
        </p:xfrm>
        <a:graphic>
          <a:graphicData uri="http://schemas.openxmlformats.org/drawingml/2006/table">
            <a:tbl>
              <a:tblPr firstRow="1" firstCol="1" bandRow="1">
                <a:tableStyleId>{5C22544A-7EE6-4342-B048-85BDC9FD1C3A}</a:tableStyleId>
              </a:tblPr>
              <a:tblGrid>
                <a:gridCol w="2928230"/>
                <a:gridCol w="1976740"/>
                <a:gridCol w="2943630"/>
              </a:tblGrid>
              <a:tr h="1733534">
                <a:tc>
                  <a:txBody>
                    <a:bodyPr/>
                    <a:lstStyle/>
                    <a:p>
                      <a:pPr marL="0" marR="0" algn="ctr">
                        <a:lnSpc>
                          <a:spcPct val="115000"/>
                        </a:lnSpc>
                        <a:spcBef>
                          <a:spcPts val="0"/>
                        </a:spcBef>
                        <a:spcAft>
                          <a:spcPts val="0"/>
                        </a:spcAft>
                      </a:pPr>
                      <a:r>
                        <a:rPr lang="en-US" sz="2400" dirty="0">
                          <a:effectLst/>
                        </a:rPr>
                        <a:t>U.S. </a:t>
                      </a:r>
                    </a:p>
                    <a:p>
                      <a:pPr marL="0" marR="0" algn="ctr">
                        <a:lnSpc>
                          <a:spcPct val="115000"/>
                        </a:lnSpc>
                        <a:spcBef>
                          <a:spcPts val="0"/>
                        </a:spcBef>
                        <a:spcAft>
                          <a:spcPts val="0"/>
                        </a:spcAft>
                      </a:pPr>
                      <a:r>
                        <a:rPr lang="en-US" sz="2400" dirty="0">
                          <a:effectLst/>
                        </a:rPr>
                        <a:t>(share owned by percentile group)</a:t>
                      </a:r>
                      <a:endParaRPr lang="en-US" sz="2400" dirty="0">
                        <a:effectLst/>
                        <a:latin typeface="Times New Roman"/>
                        <a:ea typeface="MS Mincho"/>
                      </a:endParaRPr>
                    </a:p>
                  </a:txBody>
                  <a:tcPr marL="68580" marR="68580" marT="0" marB="0" anchor="ctr"/>
                </a:tc>
                <a:tc>
                  <a:txBody>
                    <a:bodyPr/>
                    <a:lstStyle/>
                    <a:p>
                      <a:pPr marL="0" marR="0" algn="ctr">
                        <a:lnSpc>
                          <a:spcPct val="115000"/>
                        </a:lnSpc>
                        <a:spcBef>
                          <a:spcPts val="0"/>
                        </a:spcBef>
                        <a:spcAft>
                          <a:spcPts val="0"/>
                        </a:spcAft>
                      </a:pPr>
                      <a:r>
                        <a:rPr lang="en-US" sz="2400" dirty="0">
                          <a:effectLst/>
                        </a:rPr>
                        <a:t>Percentile group</a:t>
                      </a:r>
                      <a:endParaRPr lang="en-US" sz="2400" dirty="0">
                        <a:effectLst/>
                        <a:latin typeface="Times New Roman"/>
                        <a:ea typeface="MS Mincho"/>
                      </a:endParaRPr>
                    </a:p>
                  </a:txBody>
                  <a:tcPr marL="68580" marR="68580" marT="0" marB="0" anchor="ctr"/>
                </a:tc>
                <a:tc>
                  <a:txBody>
                    <a:bodyPr/>
                    <a:lstStyle/>
                    <a:p>
                      <a:pPr marL="0" marR="0" algn="ctr">
                        <a:lnSpc>
                          <a:spcPct val="115000"/>
                        </a:lnSpc>
                        <a:spcBef>
                          <a:spcPts val="0"/>
                        </a:spcBef>
                        <a:spcAft>
                          <a:spcPts val="0"/>
                        </a:spcAft>
                      </a:pPr>
                      <a:r>
                        <a:rPr lang="en-US" sz="2400" dirty="0">
                          <a:effectLst/>
                        </a:rPr>
                        <a:t>U.K. </a:t>
                      </a:r>
                    </a:p>
                    <a:p>
                      <a:pPr marL="0" marR="0" algn="ctr">
                        <a:lnSpc>
                          <a:spcPct val="115000"/>
                        </a:lnSpc>
                        <a:spcBef>
                          <a:spcPts val="0"/>
                        </a:spcBef>
                        <a:spcAft>
                          <a:spcPts val="0"/>
                        </a:spcAft>
                      </a:pPr>
                      <a:r>
                        <a:rPr lang="en-US" sz="2400" dirty="0">
                          <a:effectLst/>
                        </a:rPr>
                        <a:t>(share owned by percentile group)</a:t>
                      </a:r>
                      <a:endParaRPr lang="en-US" sz="2400" dirty="0">
                        <a:effectLst/>
                        <a:latin typeface="Times New Roman"/>
                        <a:ea typeface="MS Mincho"/>
                      </a:endParaRPr>
                    </a:p>
                  </a:txBody>
                  <a:tcPr marL="68580" marR="68580" marT="0" marB="0" anchor="ctr"/>
                </a:tc>
              </a:tr>
              <a:tr h="638023">
                <a:tc>
                  <a:txBody>
                    <a:bodyPr/>
                    <a:lstStyle/>
                    <a:p>
                      <a:pPr marL="0" marR="0" algn="ctr">
                        <a:lnSpc>
                          <a:spcPct val="115000"/>
                        </a:lnSpc>
                        <a:spcBef>
                          <a:spcPts val="0"/>
                        </a:spcBef>
                        <a:spcAft>
                          <a:spcPts val="0"/>
                        </a:spcAft>
                      </a:pPr>
                      <a:r>
                        <a:rPr lang="en-US" sz="2400" b="0" dirty="0">
                          <a:solidFill>
                            <a:schemeClr val="tx1"/>
                          </a:solidFill>
                          <a:effectLst/>
                        </a:rPr>
                        <a:t>2.5</a:t>
                      </a:r>
                      <a:endParaRPr lang="en-US" sz="2400" b="0" dirty="0">
                        <a:solidFill>
                          <a:schemeClr val="tx1"/>
                        </a:solidFill>
                        <a:effectLst/>
                        <a:latin typeface="Times New Roman"/>
                        <a:ea typeface="MS Mincho"/>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Bottom 50</a:t>
                      </a:r>
                      <a:endParaRPr lang="en-US" sz="2400" dirty="0">
                        <a:effectLst/>
                        <a:latin typeface="Times New Roman"/>
                        <a:ea typeface="MS Mincho"/>
                      </a:endParaRPr>
                    </a:p>
                  </a:txBody>
                  <a:tcPr marL="68580" marR="68580" marT="0" marB="0"/>
                </a:tc>
                <a:tc>
                  <a:txBody>
                    <a:bodyPr/>
                    <a:lstStyle/>
                    <a:p>
                      <a:pPr marL="0" marR="0" algn="ctr">
                        <a:lnSpc>
                          <a:spcPct val="115000"/>
                        </a:lnSpc>
                        <a:spcBef>
                          <a:spcPts val="0"/>
                        </a:spcBef>
                        <a:spcAft>
                          <a:spcPts val="0"/>
                        </a:spcAft>
                      </a:pPr>
                      <a:r>
                        <a:rPr lang="en-US" sz="2400" dirty="0">
                          <a:effectLst/>
                        </a:rPr>
                        <a:t>13</a:t>
                      </a:r>
                      <a:endParaRPr lang="en-US" sz="2400" dirty="0">
                        <a:effectLst/>
                        <a:latin typeface="Times New Roman"/>
                        <a:ea typeface="MS Mincho"/>
                      </a:endParaRPr>
                    </a:p>
                  </a:txBody>
                  <a:tcPr marL="68580" marR="68580" marT="0" marB="0">
                    <a:solidFill>
                      <a:schemeClr val="accent1">
                        <a:lumMod val="20000"/>
                        <a:lumOff val="80000"/>
                      </a:schemeClr>
                    </a:solidFill>
                  </a:tcPr>
                </a:tc>
              </a:tr>
              <a:tr h="611290">
                <a:tc>
                  <a:txBody>
                    <a:bodyPr/>
                    <a:lstStyle/>
                    <a:p>
                      <a:pPr marL="0" marR="0" algn="ctr">
                        <a:lnSpc>
                          <a:spcPct val="115000"/>
                        </a:lnSpc>
                        <a:spcBef>
                          <a:spcPts val="0"/>
                        </a:spcBef>
                        <a:spcAft>
                          <a:spcPts val="0"/>
                        </a:spcAft>
                      </a:pPr>
                      <a:r>
                        <a:rPr lang="en-US" sz="2400" b="0" dirty="0">
                          <a:solidFill>
                            <a:schemeClr val="tx1"/>
                          </a:solidFill>
                          <a:effectLst/>
                        </a:rPr>
                        <a:t>26</a:t>
                      </a:r>
                      <a:endParaRPr lang="en-US" sz="2400" b="0" dirty="0">
                        <a:solidFill>
                          <a:schemeClr val="tx1"/>
                        </a:solidFill>
                        <a:effectLst/>
                        <a:latin typeface="Times New Roman"/>
                        <a:ea typeface="MS Mincho"/>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50 to 90</a:t>
                      </a:r>
                      <a:endParaRPr lang="en-US" sz="2400" dirty="0">
                        <a:effectLst/>
                        <a:latin typeface="Times New Roman"/>
                        <a:ea typeface="MS Mincho"/>
                      </a:endParaRPr>
                    </a:p>
                  </a:txBody>
                  <a:tcPr marL="68580" marR="68580" marT="0" marB="0"/>
                </a:tc>
                <a:tc>
                  <a:txBody>
                    <a:bodyPr/>
                    <a:lstStyle/>
                    <a:p>
                      <a:pPr marL="0" marR="0" algn="ctr">
                        <a:lnSpc>
                          <a:spcPct val="115000"/>
                        </a:lnSpc>
                        <a:spcBef>
                          <a:spcPts val="0"/>
                        </a:spcBef>
                        <a:spcAft>
                          <a:spcPts val="0"/>
                        </a:spcAft>
                      </a:pPr>
                      <a:r>
                        <a:rPr lang="en-US" sz="2400" dirty="0">
                          <a:effectLst/>
                        </a:rPr>
                        <a:t>42</a:t>
                      </a:r>
                      <a:endParaRPr lang="en-US" sz="2400" dirty="0">
                        <a:effectLst/>
                        <a:latin typeface="Times New Roman"/>
                        <a:ea typeface="MS Mincho"/>
                      </a:endParaRPr>
                    </a:p>
                  </a:txBody>
                  <a:tcPr marL="68580" marR="68580" marT="0" marB="0">
                    <a:solidFill>
                      <a:schemeClr val="accent1">
                        <a:lumMod val="20000"/>
                        <a:lumOff val="80000"/>
                      </a:schemeClr>
                    </a:solidFill>
                  </a:tcPr>
                </a:tc>
              </a:tr>
              <a:tr h="638023">
                <a:tc>
                  <a:txBody>
                    <a:bodyPr/>
                    <a:lstStyle/>
                    <a:p>
                      <a:pPr marL="0" marR="0" algn="ctr">
                        <a:lnSpc>
                          <a:spcPct val="115000"/>
                        </a:lnSpc>
                        <a:spcBef>
                          <a:spcPts val="0"/>
                        </a:spcBef>
                        <a:spcAft>
                          <a:spcPts val="0"/>
                        </a:spcAft>
                      </a:pPr>
                      <a:r>
                        <a:rPr lang="en-US" sz="2400" b="0" dirty="0">
                          <a:solidFill>
                            <a:schemeClr val="tx1"/>
                          </a:solidFill>
                          <a:effectLst/>
                        </a:rPr>
                        <a:t>71.5</a:t>
                      </a:r>
                      <a:endParaRPr lang="en-US" sz="2400" b="0" dirty="0">
                        <a:solidFill>
                          <a:schemeClr val="tx1"/>
                        </a:solidFill>
                        <a:effectLst/>
                        <a:latin typeface="Times New Roman"/>
                        <a:ea typeface="MS Mincho"/>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Top 10</a:t>
                      </a:r>
                      <a:endParaRPr lang="en-US" sz="2400" dirty="0">
                        <a:effectLst/>
                        <a:latin typeface="Times New Roman"/>
                        <a:ea typeface="MS Mincho"/>
                      </a:endParaRPr>
                    </a:p>
                  </a:txBody>
                  <a:tcPr marL="68580" marR="68580" marT="0" marB="0"/>
                </a:tc>
                <a:tc>
                  <a:txBody>
                    <a:bodyPr/>
                    <a:lstStyle/>
                    <a:p>
                      <a:pPr marL="0" marR="0" algn="ctr">
                        <a:lnSpc>
                          <a:spcPct val="115000"/>
                        </a:lnSpc>
                        <a:spcBef>
                          <a:spcPts val="0"/>
                        </a:spcBef>
                        <a:spcAft>
                          <a:spcPts val="0"/>
                        </a:spcAft>
                      </a:pPr>
                      <a:r>
                        <a:rPr lang="en-US" sz="2400" dirty="0">
                          <a:effectLst/>
                        </a:rPr>
                        <a:t>44</a:t>
                      </a:r>
                      <a:endParaRPr lang="en-US" sz="2400" dirty="0">
                        <a:effectLst/>
                        <a:latin typeface="Times New Roman"/>
                        <a:ea typeface="MS Mincho"/>
                      </a:endParaRPr>
                    </a:p>
                  </a:txBody>
                  <a:tcPr marL="68580" marR="68580" marT="0" marB="0">
                    <a:solidFill>
                      <a:schemeClr val="accent1">
                        <a:lumMod val="20000"/>
                        <a:lumOff val="80000"/>
                      </a:schemeClr>
                    </a:solidFill>
                  </a:tcPr>
                </a:tc>
              </a:tr>
            </a:tbl>
          </a:graphicData>
        </a:graphic>
      </p:graphicFrame>
      <p:sp>
        <p:nvSpPr>
          <p:cNvPr id="5" name="TextBox 4"/>
          <p:cNvSpPr txBox="1"/>
          <p:nvPr/>
        </p:nvSpPr>
        <p:spPr>
          <a:xfrm>
            <a:off x="304800" y="5678269"/>
            <a:ext cx="8077200" cy="646331"/>
          </a:xfrm>
          <a:prstGeom prst="rect">
            <a:avLst/>
          </a:prstGeom>
          <a:noFill/>
        </p:spPr>
        <p:txBody>
          <a:bodyPr wrap="square" rtlCol="0">
            <a:spAutoFit/>
          </a:bodyPr>
          <a:lstStyle/>
          <a:p>
            <a:r>
              <a:rPr lang="en-US" dirty="0"/>
              <a:t>Calculated from </a:t>
            </a:r>
            <a:r>
              <a:rPr lang="en-US" dirty="0" err="1"/>
              <a:t>Kennickell</a:t>
            </a:r>
            <a:r>
              <a:rPr lang="en-US" dirty="0"/>
              <a:t> (2009: 35) and HMRC (2011: Table 13.8). U.K. numbers are based on data from 2005 to 2007.</a:t>
            </a:r>
          </a:p>
        </p:txBody>
      </p:sp>
    </p:spTree>
    <p:extLst>
      <p:ext uri="{BB962C8B-B14F-4D97-AF65-F5344CB8AC3E}">
        <p14:creationId xmlns:p14="http://schemas.microsoft.com/office/powerpoint/2010/main" val="529323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Inequality between real and corporate persons, 2010</a:t>
            </a:r>
            <a:endParaRPr lang="en-US" sz="44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 y="1600200"/>
            <a:ext cx="7467600" cy="453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134" y="2133600"/>
            <a:ext cx="1659654" cy="233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Down Arrow 4"/>
          <p:cNvSpPr/>
          <p:nvPr/>
        </p:nvSpPr>
        <p:spPr>
          <a:xfrm>
            <a:off x="2657521" y="4745525"/>
            <a:ext cx="292880" cy="354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TextBox 5"/>
          <p:cNvSpPr txBox="1"/>
          <p:nvPr/>
        </p:nvSpPr>
        <p:spPr>
          <a:xfrm>
            <a:off x="838200" y="6243935"/>
            <a:ext cx="6858000" cy="461665"/>
          </a:xfrm>
          <a:prstGeom prst="rect">
            <a:avLst/>
          </a:prstGeom>
          <a:noFill/>
        </p:spPr>
        <p:txBody>
          <a:bodyPr wrap="square" rtlCol="0">
            <a:spAutoFit/>
          </a:bodyPr>
          <a:lstStyle/>
          <a:p>
            <a:r>
              <a:rPr lang="en-US" sz="1200" dirty="0"/>
              <a:t>International Monetary Fund, World Economic Outlook Database, April </a:t>
            </a:r>
            <a:r>
              <a:rPr lang="en-US" sz="1200" dirty="0" smtClean="0"/>
              <a:t>2011. </a:t>
            </a:r>
            <a:r>
              <a:rPr lang="en-US" sz="1200" dirty="0" smtClean="0">
                <a:hlinkClick r:id="rId5"/>
              </a:rPr>
              <a:t>http://www.imf.org</a:t>
            </a:r>
            <a:endParaRPr lang="en-US" sz="1200" dirty="0" smtClean="0"/>
          </a:p>
          <a:p>
            <a:r>
              <a:rPr lang="en-US" sz="1200" dirty="0"/>
              <a:t>Fortune 500, 2010. </a:t>
            </a:r>
            <a:r>
              <a:rPr lang="en-US" sz="1200" dirty="0">
                <a:hlinkClick r:id="rId6"/>
              </a:rPr>
              <a:t>http://money.cnn.com/magazines/fortune/fortune500/2010/full_list</a:t>
            </a:r>
            <a:r>
              <a:rPr lang="en-US" sz="1200" dirty="0" smtClean="0">
                <a:hlinkClick r:id="rId6"/>
              </a:rPr>
              <a:t>/</a:t>
            </a:r>
            <a:r>
              <a:rPr lang="en-US" sz="1200" dirty="0" smtClean="0"/>
              <a:t>. </a:t>
            </a:r>
            <a:endParaRPr lang="en-US" sz="1200" dirty="0"/>
          </a:p>
        </p:txBody>
      </p:sp>
    </p:spTree>
    <p:extLst>
      <p:ext uri="{BB962C8B-B14F-4D97-AF65-F5344CB8AC3E}">
        <p14:creationId xmlns:p14="http://schemas.microsoft.com/office/powerpoint/2010/main" val="3167888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534400" cy="990600"/>
          </a:xfrm>
        </p:spPr>
        <p:txBody>
          <a:bodyPr/>
          <a:lstStyle/>
          <a:p>
            <a:pPr algn="ctr"/>
            <a:r>
              <a:rPr lang="en-US" sz="4000" dirty="0" smtClean="0"/>
              <a:t>Country GDP v Corporate Revenue, 2010</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885406"/>
              </p:ext>
            </p:extLst>
          </p:nvPr>
        </p:nvGraphicFramePr>
        <p:xfrm>
          <a:off x="457201" y="1066800"/>
          <a:ext cx="7620000" cy="4724404"/>
        </p:xfrm>
        <a:graphic>
          <a:graphicData uri="http://schemas.openxmlformats.org/drawingml/2006/table">
            <a:tbl>
              <a:tblPr>
                <a:tableStyleId>{5C22544A-7EE6-4342-B048-85BDC9FD1C3A}</a:tableStyleId>
              </a:tblPr>
              <a:tblGrid>
                <a:gridCol w="1113034"/>
                <a:gridCol w="1198651"/>
                <a:gridCol w="1369887"/>
                <a:gridCol w="2568539"/>
                <a:gridCol w="1369889"/>
              </a:tblGrid>
              <a:tr h="743480">
                <a:tc>
                  <a:txBody>
                    <a:bodyPr/>
                    <a:lstStyle/>
                    <a:p>
                      <a:pPr algn="ctr" fontAlgn="b"/>
                      <a:r>
                        <a:rPr lang="en-US" sz="2000" b="1" i="0" u="none" strike="noStrike" dirty="0" smtClean="0">
                          <a:solidFill>
                            <a:srgbClr val="000000"/>
                          </a:solidFill>
                          <a:effectLst/>
                          <a:latin typeface="+mn-lt"/>
                        </a:rPr>
                        <a:t>Overall Rank</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Country Rank</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Company Rank</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Country/Company</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GDP</a:t>
                      </a:r>
                      <a:r>
                        <a:rPr lang="en-US" sz="2000" b="1" i="0" u="none" strike="noStrike" baseline="0" dirty="0" smtClean="0">
                          <a:solidFill>
                            <a:srgbClr val="000000"/>
                          </a:solidFill>
                          <a:effectLst/>
                          <a:latin typeface="+mn-lt"/>
                        </a:rPr>
                        <a:t>/</a:t>
                      </a:r>
                    </a:p>
                    <a:p>
                      <a:pPr algn="ctr" fontAlgn="b"/>
                      <a:r>
                        <a:rPr lang="en-US" sz="2000" b="1" i="0" u="none" strike="noStrike" baseline="0" dirty="0" smtClean="0">
                          <a:solidFill>
                            <a:srgbClr val="000000"/>
                          </a:solidFill>
                          <a:effectLst/>
                          <a:latin typeface="+mn-lt"/>
                        </a:rPr>
                        <a:t>Revenue*</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1</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United States</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$15,065</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29</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29</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South Africa</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$560</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30</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Wal-Mart</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$422</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32</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2</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Exxon-Mobil</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$354</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chemeClr val="tx1"/>
                          </a:solidFill>
                          <a:effectLst/>
                          <a:latin typeface="+mn-lt"/>
                        </a:rPr>
                        <a:t>62</a:t>
                      </a:r>
                      <a:endParaRPr lang="en-US" sz="2000" b="1" i="0" u="none" strike="noStrike" dirty="0">
                        <a:solidFill>
                          <a:schemeClr val="tx1"/>
                        </a:solidFill>
                        <a:effectLst/>
                        <a:latin typeface="+mn-lt"/>
                      </a:endParaRPr>
                    </a:p>
                  </a:txBody>
                  <a:tcPr marL="9525" marR="9525" marT="9525" marB="0" anchor="b"/>
                </a:tc>
                <a:tc>
                  <a:txBody>
                    <a:bodyPr/>
                    <a:lstStyle/>
                    <a:p>
                      <a:pPr algn="ctr" fontAlgn="b"/>
                      <a:endParaRPr lang="en-US" sz="2000" b="1" i="0" u="none" strike="noStrike" dirty="0">
                        <a:solidFill>
                          <a:schemeClr val="tx1"/>
                        </a:solidFill>
                        <a:effectLst/>
                        <a:latin typeface="+mn-lt"/>
                      </a:endParaRPr>
                    </a:p>
                  </a:txBody>
                  <a:tcPr marL="9525" marR="9525" marT="9525" marB="0" anchor="b"/>
                </a:tc>
                <a:tc>
                  <a:txBody>
                    <a:bodyPr/>
                    <a:lstStyle/>
                    <a:p>
                      <a:pPr algn="ctr" fontAlgn="b"/>
                      <a:r>
                        <a:rPr lang="en-US" sz="2000" b="1" i="0" u="none" strike="noStrike" dirty="0" smtClean="0">
                          <a:solidFill>
                            <a:schemeClr val="tx1"/>
                          </a:solidFill>
                          <a:effectLst/>
                          <a:latin typeface="+mn-lt"/>
                        </a:rPr>
                        <a:t>6</a:t>
                      </a:r>
                      <a:endParaRPr lang="en-US" sz="2000" b="1" i="0" u="none" strike="noStrike" dirty="0">
                        <a:solidFill>
                          <a:schemeClr val="tx1"/>
                        </a:solidFill>
                        <a:effectLst/>
                        <a:latin typeface="+mn-lt"/>
                      </a:endParaRPr>
                    </a:p>
                  </a:txBody>
                  <a:tcPr marL="9525" marR="9525" marT="9525" marB="0" anchor="b"/>
                </a:tc>
                <a:tc>
                  <a:txBody>
                    <a:bodyPr/>
                    <a:lstStyle/>
                    <a:p>
                      <a:pPr algn="l" fontAlgn="b"/>
                      <a:r>
                        <a:rPr lang="en-US" sz="2000" b="1" i="0" u="none" strike="noStrike" dirty="0" smtClean="0">
                          <a:solidFill>
                            <a:schemeClr val="tx1"/>
                          </a:solidFill>
                          <a:effectLst/>
                          <a:latin typeface="+mn-lt"/>
                        </a:rPr>
                        <a:t>General Electric</a:t>
                      </a:r>
                      <a:endParaRPr lang="en-US" sz="2000" b="1" i="0" u="none" strike="noStrike" dirty="0">
                        <a:solidFill>
                          <a:schemeClr val="tx1"/>
                        </a:solidFill>
                        <a:effectLst/>
                        <a:latin typeface="+mn-lt"/>
                      </a:endParaRPr>
                    </a:p>
                  </a:txBody>
                  <a:tcPr marL="9525" marR="9525" marT="9525" marB="0" anchor="b"/>
                </a:tc>
                <a:tc>
                  <a:txBody>
                    <a:bodyPr/>
                    <a:lstStyle/>
                    <a:p>
                      <a:pPr algn="ctr" fontAlgn="b"/>
                      <a:r>
                        <a:rPr lang="en-US" sz="2000" b="1" i="0" u="none" strike="noStrike" dirty="0" smtClean="0">
                          <a:solidFill>
                            <a:schemeClr val="tx1"/>
                          </a:solidFill>
                          <a:effectLst/>
                          <a:latin typeface="+mn-lt"/>
                        </a:rPr>
                        <a:t>$152</a:t>
                      </a:r>
                      <a:endParaRPr lang="en-US" sz="2000" b="1" i="0" u="none" strike="noStrike" dirty="0">
                        <a:solidFill>
                          <a:schemeClr val="tx1"/>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66</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9</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Bank of America</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$134</a:t>
                      </a:r>
                      <a:endParaRPr lang="en-US" sz="2000" b="1" i="0" u="none" strike="noStrike" dirty="0">
                        <a:solidFill>
                          <a:srgbClr val="000000"/>
                        </a:solidFill>
                        <a:effectLst/>
                        <a:latin typeface="+mn-lt"/>
                      </a:endParaRPr>
                    </a:p>
                  </a:txBody>
                  <a:tcPr marL="9525" marR="9525" marT="9525" marB="0" anchor="b"/>
                </a:tc>
              </a:tr>
              <a:tr h="419624">
                <a:tc>
                  <a:txBody>
                    <a:bodyPr/>
                    <a:lstStyle/>
                    <a:p>
                      <a:pPr algn="ctr" fontAlgn="b"/>
                      <a:r>
                        <a:rPr lang="en-US" sz="2000" b="1" i="0" u="none" strike="noStrike" dirty="0" smtClean="0">
                          <a:solidFill>
                            <a:srgbClr val="000000"/>
                          </a:solidFill>
                          <a:effectLst/>
                          <a:latin typeface="+mn-lt"/>
                        </a:rPr>
                        <a:t>70</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58</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Vietnam</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$121</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71</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13</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J.P. Morgan Chase</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$116</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73</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14</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Citigroup</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$111</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86</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23</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Wells Fargo</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$93</a:t>
                      </a:r>
                      <a:endParaRPr lang="en-US" sz="2000" b="1" i="0" u="none" strike="noStrike" dirty="0">
                        <a:solidFill>
                          <a:srgbClr val="000000"/>
                        </a:solidFill>
                        <a:effectLst/>
                        <a:latin typeface="+mn-lt"/>
                      </a:endParaRPr>
                    </a:p>
                  </a:txBody>
                  <a:tcPr marL="9525" marR="9525" marT="9525" marB="0" anchor="b"/>
                </a:tc>
              </a:tr>
            </a:tbl>
          </a:graphicData>
        </a:graphic>
      </p:graphicFrame>
      <p:sp>
        <p:nvSpPr>
          <p:cNvPr id="5" name="TextBox 4"/>
          <p:cNvSpPr txBox="1"/>
          <p:nvPr/>
        </p:nvSpPr>
        <p:spPr>
          <a:xfrm>
            <a:off x="304800" y="5950803"/>
            <a:ext cx="6489700" cy="830997"/>
          </a:xfrm>
          <a:prstGeom prst="rect">
            <a:avLst/>
          </a:prstGeom>
          <a:noFill/>
        </p:spPr>
        <p:txBody>
          <a:bodyPr wrap="square" rtlCol="0">
            <a:spAutoFit/>
          </a:bodyPr>
          <a:lstStyle/>
          <a:p>
            <a:r>
              <a:rPr lang="en-US" sz="1200" dirty="0"/>
              <a:t>Fortune 500 from </a:t>
            </a:r>
            <a:r>
              <a:rPr lang="en-US" sz="1200" u="sng" dirty="0">
                <a:hlinkClick r:id="rId3"/>
              </a:rPr>
              <a:t>http://money.cnn.com/magazines/fortune/fortune500/2011/full_list/</a:t>
            </a:r>
            <a:r>
              <a:rPr lang="en-US" sz="1200" dirty="0"/>
              <a:t> . International Monetary Fund, World Economic Outlook Database, September 2011. Gross domestic product is expressed in current (2011) U.S. dollars. </a:t>
            </a:r>
            <a:r>
              <a:rPr lang="en-US" sz="1200" u="sng" dirty="0">
                <a:hlinkClick r:id="rId4"/>
              </a:rPr>
              <a:t>http://www.imf.org/external/pubs/ft/weo/2011/02/weodata/index.aspx</a:t>
            </a:r>
            <a:r>
              <a:rPr lang="en-US" sz="1200" dirty="0"/>
              <a:t>. </a:t>
            </a:r>
          </a:p>
        </p:txBody>
      </p:sp>
      <p:sp>
        <p:nvSpPr>
          <p:cNvPr id="3" name="TextBox 2"/>
          <p:cNvSpPr txBox="1"/>
          <p:nvPr/>
        </p:nvSpPr>
        <p:spPr>
          <a:xfrm>
            <a:off x="6781800" y="5943600"/>
            <a:ext cx="1524000" cy="646331"/>
          </a:xfrm>
          <a:prstGeom prst="rect">
            <a:avLst/>
          </a:prstGeom>
          <a:noFill/>
        </p:spPr>
        <p:txBody>
          <a:bodyPr wrap="square" rtlCol="0">
            <a:spAutoFit/>
          </a:bodyPr>
          <a:lstStyle/>
          <a:p>
            <a:r>
              <a:rPr lang="en-US" dirty="0" smtClean="0"/>
              <a:t>* In billions of US dollars</a:t>
            </a:r>
            <a:endParaRPr lang="en-US" dirty="0"/>
          </a:p>
        </p:txBody>
      </p:sp>
    </p:spTree>
    <p:extLst>
      <p:ext uri="{BB962C8B-B14F-4D97-AF65-F5344CB8AC3E}">
        <p14:creationId xmlns:p14="http://schemas.microsoft.com/office/powerpoint/2010/main" val="2216577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3794" cy="868362"/>
          </a:xfrm>
        </p:spPr>
        <p:txBody>
          <a:bodyPr/>
          <a:lstStyle/>
          <a:p>
            <a:pPr algn="ctr"/>
            <a:r>
              <a:rPr lang="en-US" dirty="0" smtClean="0"/>
              <a:t>Inequality, Crime and CJ</a:t>
            </a:r>
            <a:endParaRPr lang="en-US" dirty="0"/>
          </a:p>
        </p:txBody>
      </p:sp>
      <p:sp>
        <p:nvSpPr>
          <p:cNvPr id="4" name="Rectangle 3"/>
          <p:cNvSpPr/>
          <p:nvPr/>
        </p:nvSpPr>
        <p:spPr>
          <a:xfrm>
            <a:off x="609600" y="2286000"/>
            <a:ext cx="14478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2667000"/>
            <a:ext cx="1447800" cy="1477328"/>
          </a:xfrm>
          <a:prstGeom prst="rect">
            <a:avLst/>
          </a:prstGeom>
          <a:noFill/>
        </p:spPr>
        <p:txBody>
          <a:bodyPr wrap="square" rtlCol="0">
            <a:spAutoFit/>
          </a:bodyPr>
          <a:lstStyle/>
          <a:p>
            <a:pPr algn="ctr"/>
            <a:r>
              <a:rPr lang="en-US" dirty="0" smtClean="0">
                <a:solidFill>
                  <a:schemeClr val="bg1"/>
                </a:solidFill>
              </a:rPr>
              <a:t>Harms Done by the Rich, the Powerful and Corporations</a:t>
            </a:r>
            <a:endParaRPr lang="en-US" dirty="0">
              <a:solidFill>
                <a:schemeClr val="bg1"/>
              </a:solidFill>
            </a:endParaRPr>
          </a:p>
        </p:txBody>
      </p:sp>
      <p:sp>
        <p:nvSpPr>
          <p:cNvPr id="6" name="Down Arrow Callout 5"/>
          <p:cNvSpPr/>
          <p:nvPr/>
        </p:nvSpPr>
        <p:spPr>
          <a:xfrm>
            <a:off x="2209800" y="3048000"/>
            <a:ext cx="1371600" cy="2819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Callout 6"/>
          <p:cNvSpPr/>
          <p:nvPr/>
        </p:nvSpPr>
        <p:spPr>
          <a:xfrm>
            <a:off x="3733800" y="3352800"/>
            <a:ext cx="1371600" cy="240887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Callout 7"/>
          <p:cNvSpPr/>
          <p:nvPr/>
        </p:nvSpPr>
        <p:spPr>
          <a:xfrm>
            <a:off x="5257800" y="3810000"/>
            <a:ext cx="1371600" cy="17526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Callout 8"/>
          <p:cNvSpPr/>
          <p:nvPr/>
        </p:nvSpPr>
        <p:spPr>
          <a:xfrm>
            <a:off x="6858000" y="4114800"/>
            <a:ext cx="1371600" cy="1295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09800" y="4507468"/>
            <a:ext cx="1371600" cy="369332"/>
          </a:xfrm>
          <a:prstGeom prst="rect">
            <a:avLst/>
          </a:prstGeom>
          <a:noFill/>
        </p:spPr>
        <p:txBody>
          <a:bodyPr wrap="square" rtlCol="0">
            <a:spAutoFit/>
          </a:bodyPr>
          <a:lstStyle/>
          <a:p>
            <a:pPr algn="ctr"/>
            <a:r>
              <a:rPr lang="en-US" dirty="0" smtClean="0">
                <a:solidFill>
                  <a:schemeClr val="bg1"/>
                </a:solidFill>
              </a:rPr>
              <a:t>Law Making</a:t>
            </a:r>
            <a:endParaRPr lang="en-US" dirty="0">
              <a:solidFill>
                <a:schemeClr val="bg1"/>
              </a:solidFill>
            </a:endParaRPr>
          </a:p>
        </p:txBody>
      </p:sp>
      <p:sp>
        <p:nvSpPr>
          <p:cNvPr id="11" name="TextBox 10"/>
          <p:cNvSpPr txBox="1"/>
          <p:nvPr/>
        </p:nvSpPr>
        <p:spPr>
          <a:xfrm>
            <a:off x="3733800" y="3722132"/>
            <a:ext cx="1447800" cy="1200329"/>
          </a:xfrm>
          <a:prstGeom prst="rect">
            <a:avLst/>
          </a:prstGeom>
          <a:noFill/>
        </p:spPr>
        <p:txBody>
          <a:bodyPr wrap="square" rtlCol="0">
            <a:spAutoFit/>
          </a:bodyPr>
          <a:lstStyle/>
          <a:p>
            <a:pPr algn="ctr"/>
            <a:r>
              <a:rPr lang="en-US" dirty="0" smtClean="0">
                <a:solidFill>
                  <a:schemeClr val="bg1"/>
                </a:solidFill>
              </a:rPr>
              <a:t>Law Enforcement &amp; (anti) regulation</a:t>
            </a:r>
            <a:endParaRPr lang="en-US" dirty="0">
              <a:solidFill>
                <a:schemeClr val="bg1"/>
              </a:solidFill>
            </a:endParaRPr>
          </a:p>
        </p:txBody>
      </p:sp>
      <p:sp>
        <p:nvSpPr>
          <p:cNvPr id="12" name="TextBox 11"/>
          <p:cNvSpPr txBox="1"/>
          <p:nvPr/>
        </p:nvSpPr>
        <p:spPr>
          <a:xfrm>
            <a:off x="5257800" y="4038600"/>
            <a:ext cx="1371600" cy="923330"/>
          </a:xfrm>
          <a:prstGeom prst="rect">
            <a:avLst/>
          </a:prstGeom>
          <a:noFill/>
        </p:spPr>
        <p:txBody>
          <a:bodyPr wrap="square" rtlCol="0">
            <a:spAutoFit/>
          </a:bodyPr>
          <a:lstStyle/>
          <a:p>
            <a:pPr algn="ctr"/>
            <a:r>
              <a:rPr lang="en-US" dirty="0" smtClean="0">
                <a:solidFill>
                  <a:schemeClr val="bg1"/>
                </a:solidFill>
              </a:rPr>
              <a:t>Lawyers and Judicial Processing</a:t>
            </a:r>
            <a:endParaRPr lang="en-US" dirty="0">
              <a:solidFill>
                <a:schemeClr val="bg1"/>
              </a:solidFill>
            </a:endParaRPr>
          </a:p>
        </p:txBody>
      </p:sp>
      <p:sp>
        <p:nvSpPr>
          <p:cNvPr id="13" name="TextBox 12"/>
          <p:cNvSpPr txBox="1"/>
          <p:nvPr/>
        </p:nvSpPr>
        <p:spPr>
          <a:xfrm>
            <a:off x="6858000" y="4306669"/>
            <a:ext cx="1371600" cy="646331"/>
          </a:xfrm>
          <a:prstGeom prst="rect">
            <a:avLst/>
          </a:prstGeom>
          <a:noFill/>
        </p:spPr>
        <p:txBody>
          <a:bodyPr wrap="square" rtlCol="0">
            <a:spAutoFit/>
          </a:bodyPr>
          <a:lstStyle/>
          <a:p>
            <a:pPr algn="ctr"/>
            <a:r>
              <a:rPr lang="en-US" dirty="0" smtClean="0">
                <a:solidFill>
                  <a:schemeClr val="bg1"/>
                </a:solidFill>
              </a:rPr>
              <a:t>Sentencing and Prison</a:t>
            </a:r>
            <a:endParaRPr lang="en-US" dirty="0">
              <a:solidFill>
                <a:schemeClr val="bg1"/>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0994" y="790575"/>
            <a:ext cx="1701062" cy="2714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own Arrow Callout 14"/>
          <p:cNvSpPr/>
          <p:nvPr/>
        </p:nvSpPr>
        <p:spPr>
          <a:xfrm>
            <a:off x="609600" y="1295400"/>
            <a:ext cx="2057400" cy="9906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8600" y="5867400"/>
            <a:ext cx="8153400" cy="830997"/>
          </a:xfrm>
          <a:prstGeom prst="rect">
            <a:avLst/>
          </a:prstGeom>
          <a:noFill/>
        </p:spPr>
        <p:txBody>
          <a:bodyPr wrap="square" rtlCol="0">
            <a:spAutoFit/>
          </a:bodyPr>
          <a:lstStyle/>
          <a:p>
            <a:pPr algn="ctr"/>
            <a:r>
              <a:rPr lang="en-US" sz="2400" dirty="0" smtClean="0"/>
              <a:t>Inequality worsens crimes of rich and poor. CJ system focuses on poor while rich </a:t>
            </a:r>
            <a:r>
              <a:rPr lang="en-US" sz="2400" dirty="0"/>
              <a:t>are processed out of the system at every </a:t>
            </a:r>
            <a:r>
              <a:rPr lang="en-US" sz="2400" dirty="0" smtClean="0"/>
              <a:t>stage</a:t>
            </a:r>
            <a:endParaRPr lang="en-US" sz="2400" dirty="0"/>
          </a:p>
        </p:txBody>
      </p:sp>
      <p:sp>
        <p:nvSpPr>
          <p:cNvPr id="17" name="TextBox 16"/>
          <p:cNvSpPr txBox="1"/>
          <p:nvPr/>
        </p:nvSpPr>
        <p:spPr>
          <a:xfrm>
            <a:off x="990600" y="1459468"/>
            <a:ext cx="1295400" cy="369332"/>
          </a:xfrm>
          <a:prstGeom prst="rect">
            <a:avLst/>
          </a:prstGeom>
          <a:noFill/>
        </p:spPr>
        <p:txBody>
          <a:bodyPr wrap="square" rtlCol="0">
            <a:spAutoFit/>
          </a:bodyPr>
          <a:lstStyle/>
          <a:p>
            <a:pPr algn="ctr"/>
            <a:r>
              <a:rPr lang="en-US" dirty="0" smtClean="0">
                <a:solidFill>
                  <a:schemeClr val="bg1"/>
                </a:solidFill>
              </a:rPr>
              <a:t>Inequality</a:t>
            </a:r>
            <a:endParaRPr lang="en-US" dirty="0">
              <a:solidFill>
                <a:schemeClr val="bg1"/>
              </a:solidFill>
            </a:endParaRPr>
          </a:p>
        </p:txBody>
      </p:sp>
    </p:spTree>
    <p:extLst>
      <p:ext uri="{BB962C8B-B14F-4D97-AF65-F5344CB8AC3E}">
        <p14:creationId xmlns:p14="http://schemas.microsoft.com/office/powerpoint/2010/main" val="639005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838200"/>
          </a:xfrm>
        </p:spPr>
        <p:txBody>
          <a:bodyPr/>
          <a:lstStyle/>
          <a:p>
            <a:pPr algn="ctr"/>
            <a:r>
              <a:rPr lang="en-US" sz="4800" dirty="0"/>
              <a:t>Inequality &amp; </a:t>
            </a:r>
            <a:r>
              <a:rPr lang="en-US" sz="4800" dirty="0" smtClean="0"/>
              <a:t>Criminology</a:t>
            </a:r>
            <a:endParaRPr lang="en-US" dirty="0"/>
          </a:p>
        </p:txBody>
      </p:sp>
      <p:sp>
        <p:nvSpPr>
          <p:cNvPr id="3" name="Content Placeholder 2"/>
          <p:cNvSpPr>
            <a:spLocks noGrp="1"/>
          </p:cNvSpPr>
          <p:nvPr>
            <p:ph idx="1"/>
          </p:nvPr>
        </p:nvSpPr>
        <p:spPr>
          <a:xfrm>
            <a:off x="457200" y="1219200"/>
            <a:ext cx="7620000" cy="2438400"/>
          </a:xfrm>
        </p:spPr>
        <p:txBody>
          <a:bodyPr/>
          <a:lstStyle/>
          <a:p>
            <a:r>
              <a:rPr lang="en-US" sz="3200" dirty="0" smtClean="0"/>
              <a:t>Inequality worsens both crimes of poverty motivated by need and crimes of wealth motivated by greed</a:t>
            </a:r>
          </a:p>
          <a:p>
            <a:pPr marL="0" indent="0">
              <a:spcBef>
                <a:spcPts val="0"/>
              </a:spcBef>
              <a:buNone/>
            </a:pPr>
            <a:endParaRPr lang="en-US" sz="1200" dirty="0" smtClean="0"/>
          </a:p>
          <a:p>
            <a:pPr marL="0" indent="0">
              <a:spcBef>
                <a:spcPts val="0"/>
              </a:spcBef>
              <a:buNone/>
            </a:pPr>
            <a:r>
              <a:rPr lang="en-US" sz="1200" dirty="0" smtClean="0"/>
              <a:t>Braithwaite</a:t>
            </a:r>
            <a:r>
              <a:rPr lang="en-US" sz="1200" dirty="0"/>
              <a:t>, John. 1992. Poverty Power and White Collar Crime, in Schlegel and </a:t>
            </a:r>
            <a:r>
              <a:rPr lang="en-US" sz="1200" dirty="0" err="1"/>
              <a:t>Weisburd</a:t>
            </a:r>
            <a:r>
              <a:rPr lang="en-US" sz="1200" dirty="0"/>
              <a:t>, White-Collar </a:t>
            </a:r>
            <a:r>
              <a:rPr lang="en-US" sz="1200" dirty="0" smtClean="0"/>
              <a:t>Crime Reconsidered </a:t>
            </a:r>
            <a:r>
              <a:rPr lang="en-US" sz="1200" dirty="0"/>
              <a:t>(Boston: Northeastern University Press).</a:t>
            </a:r>
            <a:r>
              <a:rPr lang="en-US" dirty="0"/>
              <a:t> </a:t>
            </a:r>
          </a:p>
          <a:p>
            <a:pPr marL="11430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69088"/>
            <a:ext cx="2819400" cy="315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0800000">
            <a:off x="590489" y="4648200"/>
            <a:ext cx="400110" cy="1600200"/>
          </a:xfrm>
          <a:prstGeom prst="rect">
            <a:avLst/>
          </a:prstGeom>
          <a:noFill/>
        </p:spPr>
        <p:txBody>
          <a:bodyPr vert="eaVert" wrap="square" rtlCol="0">
            <a:spAutoFit/>
          </a:bodyPr>
          <a:lstStyle/>
          <a:p>
            <a:r>
              <a:rPr lang="en-US" sz="1400" dirty="0" smtClean="0">
                <a:hlinkClick r:id="rId4"/>
              </a:rPr>
              <a:t>http://occuprint.org</a:t>
            </a:r>
            <a:r>
              <a:rPr lang="en-US" sz="1400" dirty="0" smtClean="0"/>
              <a:t> </a:t>
            </a:r>
            <a:endParaRPr lang="en-US" sz="1400" dirty="0"/>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24101"/>
          <a:stretch/>
        </p:blipFill>
        <p:spPr>
          <a:xfrm>
            <a:off x="4724400" y="3379442"/>
            <a:ext cx="2819400" cy="3249958"/>
          </a:xfrm>
          <a:prstGeom prst="rect">
            <a:avLst/>
          </a:prstGeom>
        </p:spPr>
      </p:pic>
    </p:spTree>
    <p:extLst>
      <p:ext uri="{BB962C8B-B14F-4D97-AF65-F5344CB8AC3E}">
        <p14:creationId xmlns:p14="http://schemas.microsoft.com/office/powerpoint/2010/main" val="190259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a:r>
              <a:rPr lang="en-US" dirty="0" smtClean="0"/>
              <a:t>Inequality &amp; crimes of the poor</a:t>
            </a:r>
            <a:endParaRPr lang="en-US" dirty="0"/>
          </a:p>
        </p:txBody>
      </p:sp>
      <p:sp>
        <p:nvSpPr>
          <p:cNvPr id="3" name="Content Placeholder 2"/>
          <p:cNvSpPr>
            <a:spLocks noGrp="1"/>
          </p:cNvSpPr>
          <p:nvPr>
            <p:ph idx="1"/>
          </p:nvPr>
        </p:nvSpPr>
        <p:spPr>
          <a:xfrm>
            <a:off x="457200" y="1295400"/>
            <a:ext cx="3733800" cy="5257800"/>
          </a:xfrm>
        </p:spPr>
        <p:txBody>
          <a:bodyPr>
            <a:normAutofit/>
          </a:bodyPr>
          <a:lstStyle/>
          <a:p>
            <a:r>
              <a:rPr lang="en-US" sz="2600" dirty="0" smtClean="0"/>
              <a:t>“Need”: absolute, perceive others to have, what whites have, expectations based on “advertising and dramatization of bourgeois lifestyles” (Braithwaite 1992 p 83)</a:t>
            </a:r>
          </a:p>
          <a:p>
            <a:r>
              <a:rPr lang="en-US" sz="2600" dirty="0" smtClean="0"/>
              <a:t>Fewer legitimate means to success, so more people try illegitimate means</a:t>
            </a:r>
          </a:p>
          <a:p>
            <a:endParaRPr lang="en-US" dirty="0" smtClean="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1354297"/>
            <a:ext cx="3730624" cy="474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6200000">
            <a:off x="6084858" y="5324445"/>
            <a:ext cx="400110" cy="1600200"/>
          </a:xfrm>
          <a:prstGeom prst="rect">
            <a:avLst/>
          </a:prstGeom>
          <a:noFill/>
        </p:spPr>
        <p:txBody>
          <a:bodyPr vert="eaVert" wrap="square" rtlCol="0">
            <a:spAutoFit/>
          </a:bodyPr>
          <a:lstStyle/>
          <a:p>
            <a:r>
              <a:rPr lang="en-US" sz="1400" dirty="0" smtClean="0">
                <a:hlinkClick r:id="rId4"/>
              </a:rPr>
              <a:t>http://occuprint.org</a:t>
            </a:r>
            <a:r>
              <a:rPr lang="en-US" sz="1400" dirty="0" smtClean="0"/>
              <a:t> </a:t>
            </a:r>
            <a:endParaRPr lang="en-US" sz="1400" dirty="0"/>
          </a:p>
        </p:txBody>
      </p:sp>
    </p:spTree>
    <p:extLst>
      <p:ext uri="{BB962C8B-B14F-4D97-AF65-F5344CB8AC3E}">
        <p14:creationId xmlns:p14="http://schemas.microsoft.com/office/powerpoint/2010/main" val="2919652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algn="ctr"/>
            <a:r>
              <a:rPr lang="en-US" dirty="0" smtClean="0"/>
              <a:t>Inequality &amp; crimes of the rich</a:t>
            </a:r>
            <a:endParaRPr lang="en-US" dirty="0"/>
          </a:p>
        </p:txBody>
      </p:sp>
      <p:sp>
        <p:nvSpPr>
          <p:cNvPr id="3" name="Content Placeholder 2"/>
          <p:cNvSpPr>
            <a:spLocks noGrp="1"/>
          </p:cNvSpPr>
          <p:nvPr>
            <p:ph idx="1"/>
          </p:nvPr>
        </p:nvSpPr>
        <p:spPr>
          <a:xfrm>
            <a:off x="304800" y="1297132"/>
            <a:ext cx="8001000" cy="2055668"/>
          </a:xfrm>
        </p:spPr>
        <p:txBody>
          <a:bodyPr>
            <a:normAutofit/>
          </a:bodyPr>
          <a:lstStyle/>
          <a:p>
            <a:r>
              <a:rPr lang="en-US" sz="2300" dirty="0" smtClean="0"/>
              <a:t>Having additional money matters to the rich</a:t>
            </a:r>
          </a:p>
          <a:p>
            <a:r>
              <a:rPr lang="en-US" sz="2300" dirty="0" smtClean="0"/>
              <a:t>“increasing concentrations of wealth [enables] the constitution of </a:t>
            </a:r>
            <a:r>
              <a:rPr lang="en-US" sz="2300" b="1" dirty="0" smtClean="0">
                <a:solidFill>
                  <a:schemeClr val="accent5"/>
                </a:solidFill>
              </a:rPr>
              <a:t>new forms of illegitimate opportunity</a:t>
            </a:r>
            <a:r>
              <a:rPr lang="en-US" sz="2300" dirty="0" smtClean="0"/>
              <a:t>” (p 85)</a:t>
            </a:r>
          </a:p>
          <a:p>
            <a:pPr lvl="1"/>
            <a:r>
              <a:rPr lang="en-US" sz="2100" dirty="0" smtClean="0"/>
              <a:t>Novel illegitimate strategies that “excel because they </a:t>
            </a:r>
            <a:r>
              <a:rPr lang="en-US" sz="2100" b="1" dirty="0" smtClean="0">
                <a:solidFill>
                  <a:schemeClr val="accent5"/>
                </a:solidFill>
              </a:rPr>
              <a:t>cannot be contemplated by those who are not wealthy</a:t>
            </a:r>
            <a:r>
              <a:rPr lang="en-US" sz="2100" dirty="0" smtClean="0"/>
              <a:t>” (p 88)</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26" t="3990" r="-836"/>
          <a:stretch/>
        </p:blipFill>
        <p:spPr>
          <a:xfrm>
            <a:off x="4724400" y="3371850"/>
            <a:ext cx="3454481" cy="2985200"/>
          </a:xfrm>
          <a:prstGeom prst="rect">
            <a:avLst/>
          </a:prstGeom>
          <a:ln w="12700">
            <a:solidFill>
              <a:schemeClr val="tx1"/>
            </a:solidFill>
          </a:ln>
        </p:spPr>
      </p:pic>
      <p:sp>
        <p:nvSpPr>
          <p:cNvPr id="7" name="Content Placeholder 2"/>
          <p:cNvSpPr txBox="1">
            <a:spLocks/>
          </p:cNvSpPr>
          <p:nvPr/>
        </p:nvSpPr>
        <p:spPr>
          <a:xfrm>
            <a:off x="381000" y="3200400"/>
            <a:ext cx="4267200" cy="3048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300" dirty="0" smtClean="0"/>
              <a:t>“people in positions of power have opportunity to commit crimes that involve the abuse of power, and </a:t>
            </a:r>
            <a:r>
              <a:rPr lang="en-US" sz="2300" b="1" dirty="0" smtClean="0">
                <a:solidFill>
                  <a:schemeClr val="accent5"/>
                </a:solidFill>
              </a:rPr>
              <a:t>the more power they have, the more abusive those crimes can be</a:t>
            </a:r>
            <a:r>
              <a:rPr lang="en-US" sz="2300" dirty="0" smtClean="0"/>
              <a:t>” (p 89)</a:t>
            </a:r>
          </a:p>
          <a:p>
            <a:r>
              <a:rPr lang="en-US" sz="2300" b="1" dirty="0" smtClean="0">
                <a:solidFill>
                  <a:schemeClr val="accent5"/>
                </a:solidFill>
              </a:rPr>
              <a:t>“undermines respect for the dominion of others” (p 80)</a:t>
            </a:r>
          </a:p>
        </p:txBody>
      </p:sp>
      <p:sp>
        <p:nvSpPr>
          <p:cNvPr id="4" name="TextBox 3"/>
          <p:cNvSpPr txBox="1"/>
          <p:nvPr/>
        </p:nvSpPr>
        <p:spPr>
          <a:xfrm>
            <a:off x="838200" y="6260068"/>
            <a:ext cx="3429000" cy="369332"/>
          </a:xfrm>
          <a:prstGeom prst="rect">
            <a:avLst/>
          </a:prstGeom>
          <a:noFill/>
        </p:spPr>
        <p:txBody>
          <a:bodyPr wrap="square" rtlCol="0">
            <a:spAutoFit/>
          </a:bodyPr>
          <a:lstStyle/>
          <a:p>
            <a:r>
              <a:rPr lang="en-US" dirty="0" smtClean="0"/>
              <a:t>All quotes from Braithwaite 1992</a:t>
            </a:r>
            <a:endParaRPr lang="en-US" dirty="0"/>
          </a:p>
        </p:txBody>
      </p:sp>
    </p:spTree>
    <p:extLst>
      <p:ext uri="{BB962C8B-B14F-4D97-AF65-F5344CB8AC3E}">
        <p14:creationId xmlns:p14="http://schemas.microsoft.com/office/powerpoint/2010/main" val="2253670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algn="ctr"/>
            <a:r>
              <a:rPr lang="en-US" dirty="0" smtClean="0"/>
              <a:t>Inequality &amp; Law Making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3076549"/>
            <a:ext cx="3505200" cy="2333651"/>
          </a:xfrm>
          <a:prstGeom prst="rect">
            <a:avLst/>
          </a:prstGeom>
        </p:spPr>
      </p:pic>
      <p:sp>
        <p:nvSpPr>
          <p:cNvPr id="5" name="TextBox 4"/>
          <p:cNvSpPr txBox="1"/>
          <p:nvPr/>
        </p:nvSpPr>
        <p:spPr>
          <a:xfrm>
            <a:off x="609600" y="1066800"/>
            <a:ext cx="7467600" cy="2000548"/>
          </a:xfrm>
          <a:prstGeom prst="rect">
            <a:avLst/>
          </a:prstGeom>
          <a:noFill/>
        </p:spPr>
        <p:txBody>
          <a:bodyPr wrap="square" rtlCol="0">
            <a:spAutoFit/>
          </a:bodyPr>
          <a:lstStyle/>
          <a:p>
            <a:pPr marL="342900" lvl="0" indent="-342900">
              <a:buFont typeface="Arial" pitchFamily="34" charset="0"/>
              <a:buChar char="•"/>
            </a:pPr>
            <a:r>
              <a:rPr lang="en-US" sz="2600" dirty="0" smtClean="0">
                <a:solidFill>
                  <a:srgbClr val="2F2B20"/>
                </a:solidFill>
              </a:rPr>
              <a:t>The 1% are not seen as a special interest and lobby so that the harms they do are </a:t>
            </a:r>
          </a:p>
          <a:p>
            <a:pPr marL="800100" lvl="1" indent="-342900">
              <a:buFont typeface="Arial" pitchFamily="34" charset="0"/>
              <a:buChar char="•"/>
            </a:pPr>
            <a:r>
              <a:rPr lang="en-US" sz="2400" dirty="0">
                <a:solidFill>
                  <a:srgbClr val="2F2B20"/>
                </a:solidFill>
              </a:rPr>
              <a:t>Civil </a:t>
            </a:r>
            <a:r>
              <a:rPr lang="en-US" sz="2400" dirty="0" smtClean="0">
                <a:solidFill>
                  <a:srgbClr val="2F2B20"/>
                </a:solidFill>
              </a:rPr>
              <a:t>violations (fines</a:t>
            </a:r>
            <a:r>
              <a:rPr lang="en-US" sz="2400" dirty="0">
                <a:solidFill>
                  <a:srgbClr val="2F2B20"/>
                </a:solidFill>
              </a:rPr>
              <a:t>) not criminal (prison)</a:t>
            </a:r>
          </a:p>
          <a:p>
            <a:pPr marL="800100" lvl="1" indent="-342900">
              <a:buFont typeface="Arial" pitchFamily="34" charset="0"/>
              <a:buChar char="•"/>
            </a:pPr>
            <a:r>
              <a:rPr lang="en-US" sz="2400" dirty="0">
                <a:solidFill>
                  <a:srgbClr val="2F2B20"/>
                </a:solidFill>
              </a:rPr>
              <a:t>Misdemeanor (minor) not felony</a:t>
            </a:r>
          </a:p>
          <a:p>
            <a:pPr marL="800100" lvl="1" indent="-342900">
              <a:buFont typeface="Arial" pitchFamily="34" charset="0"/>
              <a:buChar char="•"/>
            </a:pPr>
            <a:r>
              <a:rPr lang="en-US" sz="2400" dirty="0" smtClean="0">
                <a:solidFill>
                  <a:srgbClr val="2F2B20"/>
                </a:solidFill>
              </a:rPr>
              <a:t>not recognized in law</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261" y="2514600"/>
            <a:ext cx="2534760" cy="3918317"/>
          </a:xfrm>
          <a:prstGeom prst="rect">
            <a:avLst/>
          </a:prstGeom>
        </p:spPr>
      </p:pic>
      <p:sp>
        <p:nvSpPr>
          <p:cNvPr id="6" name="Content Placeholder 2"/>
          <p:cNvSpPr txBox="1">
            <a:spLocks/>
          </p:cNvSpPr>
          <p:nvPr/>
        </p:nvSpPr>
        <p:spPr>
          <a:xfrm rot="16200000">
            <a:off x="4343400" y="4038601"/>
            <a:ext cx="2286000" cy="304800"/>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dirty="0" smtClean="0">
                <a:hlinkClick r:id="rId5"/>
              </a:rPr>
              <a:t>http://occuprint.org/</a:t>
            </a:r>
            <a:r>
              <a:rPr lang="en-US" dirty="0" smtClean="0"/>
              <a:t> </a:t>
            </a:r>
            <a:endParaRPr lang="en-US" dirty="0"/>
          </a:p>
        </p:txBody>
      </p:sp>
      <p:sp>
        <p:nvSpPr>
          <p:cNvPr id="7" name="TextBox 6"/>
          <p:cNvSpPr txBox="1"/>
          <p:nvPr/>
        </p:nvSpPr>
        <p:spPr>
          <a:xfrm>
            <a:off x="689112" y="5509591"/>
            <a:ext cx="4949688" cy="1323439"/>
          </a:xfrm>
          <a:prstGeom prst="rect">
            <a:avLst/>
          </a:prstGeom>
          <a:noFill/>
        </p:spPr>
        <p:txBody>
          <a:bodyPr wrap="square" rtlCol="0">
            <a:spAutoFit/>
          </a:bodyPr>
          <a:lstStyle/>
          <a:p>
            <a:r>
              <a:rPr lang="en-US" sz="2000" dirty="0" smtClean="0"/>
              <a:t>“Capitol </a:t>
            </a:r>
            <a:r>
              <a:rPr lang="en-US" sz="2000" dirty="0"/>
              <a:t>Hill works like a vending machine. You put coins in the slot, select your law, and the desired legislation slides out” (</a:t>
            </a:r>
            <a:r>
              <a:rPr lang="en-US" sz="2000" dirty="0" err="1">
                <a:hlinkClick r:id="rId6"/>
              </a:rPr>
              <a:t>Ritholtz</a:t>
            </a:r>
            <a:r>
              <a:rPr lang="en-US" sz="2000" dirty="0">
                <a:hlinkClick r:id="rId6"/>
              </a:rPr>
              <a:t> 2012</a:t>
            </a:r>
            <a:r>
              <a:rPr lang="en-US" sz="2000" dirty="0"/>
              <a:t>)</a:t>
            </a:r>
          </a:p>
        </p:txBody>
      </p:sp>
    </p:spTree>
    <p:extLst>
      <p:ext uri="{BB962C8B-B14F-4D97-AF65-F5344CB8AC3E}">
        <p14:creationId xmlns:p14="http://schemas.microsoft.com/office/powerpoint/2010/main" val="3382258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944562"/>
          </a:xfrm>
        </p:spPr>
        <p:txBody>
          <a:bodyPr/>
          <a:lstStyle/>
          <a:p>
            <a:pPr algn="ctr"/>
            <a:r>
              <a:rPr lang="en-US" sz="4500" dirty="0" smtClean="0"/>
              <a:t>Inequality in Policing/Regulation</a:t>
            </a:r>
            <a:endParaRPr lang="en-US" sz="4500" dirty="0"/>
          </a:p>
        </p:txBody>
      </p:sp>
      <p:sp>
        <p:nvSpPr>
          <p:cNvPr id="3" name="Content Placeholder 2"/>
          <p:cNvSpPr>
            <a:spLocks noGrp="1"/>
          </p:cNvSpPr>
          <p:nvPr>
            <p:ph idx="1"/>
          </p:nvPr>
        </p:nvSpPr>
        <p:spPr>
          <a:xfrm>
            <a:off x="381000" y="1371600"/>
            <a:ext cx="4648199" cy="4800600"/>
          </a:xfrm>
        </p:spPr>
        <p:txBody>
          <a:bodyPr>
            <a:normAutofit/>
          </a:bodyPr>
          <a:lstStyle/>
          <a:p>
            <a:r>
              <a:rPr lang="en-US" sz="2400" dirty="0" smtClean="0"/>
              <a:t>Crimes of poor: “get tough” ~ “zero tolerance” ~ “WAR on crime” ~ “law and order”</a:t>
            </a:r>
          </a:p>
          <a:p>
            <a:r>
              <a:rPr lang="en-US" sz="2400" dirty="0" smtClean="0"/>
              <a:t>Policing of the powerful: “deregulation”</a:t>
            </a:r>
            <a:r>
              <a:rPr lang="en-US" dirty="0" smtClean="0"/>
              <a:t> </a:t>
            </a:r>
          </a:p>
          <a:p>
            <a:pPr lvl="1"/>
            <a:r>
              <a:rPr lang="en-US" sz="2200" dirty="0" smtClean="0"/>
              <a:t>Regulators = cops on the beat</a:t>
            </a:r>
          </a:p>
          <a:p>
            <a:pPr lvl="1"/>
            <a:r>
              <a:rPr lang="en-US" sz="2200" dirty="0" smtClean="0"/>
              <a:t>We </a:t>
            </a:r>
            <a:r>
              <a:rPr lang="en-US" sz="2200" dirty="0"/>
              <a:t>wouldn’t allow the Super Bowl to be played without referees because “we </a:t>
            </a:r>
            <a:r>
              <a:rPr lang="en-US" sz="2200" i="1" dirty="0"/>
              <a:t>know</a:t>
            </a:r>
            <a:r>
              <a:rPr lang="en-US" sz="2200" dirty="0"/>
              <a:t> that players would give in to their worst </a:t>
            </a:r>
            <a:r>
              <a:rPr lang="en-US" sz="2200" dirty="0" smtClean="0"/>
              <a:t>impulses.” The </a:t>
            </a:r>
            <a:r>
              <a:rPr lang="en-US" sz="2200" dirty="0"/>
              <a:t>financial system is the </a:t>
            </a:r>
            <a:r>
              <a:rPr lang="en-US" sz="2200" dirty="0" smtClean="0"/>
              <a:t>same</a:t>
            </a:r>
            <a:r>
              <a:rPr lang="en-US" dirty="0" smtClean="0"/>
              <a:t>. </a:t>
            </a:r>
            <a:r>
              <a:rPr lang="en-US" sz="1400" dirty="0" smtClean="0"/>
              <a:t>Barry </a:t>
            </a:r>
            <a:r>
              <a:rPr lang="en-US" sz="1400" dirty="0" err="1"/>
              <a:t>Ritholtz</a:t>
            </a:r>
            <a:r>
              <a:rPr lang="en-US" sz="1400" dirty="0"/>
              <a:t>, “</a:t>
            </a:r>
            <a:r>
              <a:rPr lang="en-US" sz="1400" dirty="0">
                <a:hlinkClick r:id="rId3"/>
              </a:rPr>
              <a:t>Where’s the Ref?</a:t>
            </a:r>
            <a:r>
              <a:rPr lang="en-US" sz="1400" dirty="0"/>
              <a:t>” </a:t>
            </a:r>
            <a:r>
              <a:rPr lang="fr-CA" sz="1400" i="1" dirty="0"/>
              <a:t>Forbes</a:t>
            </a:r>
            <a:r>
              <a:rPr lang="fr-CA" sz="1400" dirty="0"/>
              <a:t>, </a:t>
            </a:r>
            <a:r>
              <a:rPr lang="fr-CA" sz="1400" dirty="0" err="1"/>
              <a:t>September</a:t>
            </a:r>
            <a:r>
              <a:rPr lang="fr-CA" sz="1400" dirty="0"/>
              <a:t> 12, </a:t>
            </a:r>
            <a:r>
              <a:rPr lang="fr-CA" sz="1400" dirty="0" smtClean="0"/>
              <a:t>2008.</a:t>
            </a:r>
            <a:endParaRPr lang="en-US" sz="1400" dirty="0"/>
          </a:p>
          <a:p>
            <a:pPr lvl="1"/>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20" t="8054" r="3563" b="3344"/>
          <a:stretch/>
        </p:blipFill>
        <p:spPr bwMode="auto">
          <a:xfrm>
            <a:off x="5133288" y="3886199"/>
            <a:ext cx="3071908" cy="222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cvltnation.com/wp-content/uploads/2013/08/Kutch_Swa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35" t="8817" r="8174" b="20186"/>
          <a:stretch/>
        </p:blipFill>
        <p:spPr bwMode="auto">
          <a:xfrm>
            <a:off x="5133288" y="1447800"/>
            <a:ext cx="3071908"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1143000"/>
          </a:xfrm>
        </p:spPr>
        <p:txBody>
          <a:bodyPr/>
          <a:lstStyle/>
          <a:p>
            <a:pPr algn="ctr"/>
            <a:r>
              <a:rPr lang="en-US" sz="4500" dirty="0" smtClean="0"/>
              <a:t>Inequality in Lawyers &amp; </a:t>
            </a:r>
            <a:br>
              <a:rPr lang="en-US" sz="4500" dirty="0" smtClean="0"/>
            </a:br>
            <a:r>
              <a:rPr lang="en-US" sz="4500" dirty="0" smtClean="0"/>
              <a:t>Legal Outcomes</a:t>
            </a:r>
            <a:endParaRPr lang="en-US" sz="4500" dirty="0"/>
          </a:p>
        </p:txBody>
      </p:sp>
      <p:sp>
        <p:nvSpPr>
          <p:cNvPr id="3" name="Content Placeholder 2"/>
          <p:cNvSpPr>
            <a:spLocks noGrp="1"/>
          </p:cNvSpPr>
          <p:nvPr>
            <p:ph idx="1"/>
          </p:nvPr>
        </p:nvSpPr>
        <p:spPr>
          <a:xfrm>
            <a:off x="457200" y="1600200"/>
            <a:ext cx="7620000" cy="4724400"/>
          </a:xfrm>
        </p:spPr>
        <p:txBody>
          <a:bodyPr>
            <a:normAutofit lnSpcReduction="10000"/>
          </a:bodyPr>
          <a:lstStyle/>
          <a:p>
            <a:r>
              <a:rPr lang="en-US" dirty="0" smtClean="0"/>
              <a:t>Indigent man on death row: “</a:t>
            </a:r>
            <a:r>
              <a:rPr lang="en-US" dirty="0"/>
              <a:t>the lawyer himself was on probation for public intoxication and addicted to crystal </a:t>
            </a:r>
            <a:r>
              <a:rPr lang="en-US" dirty="0" smtClean="0"/>
              <a:t>methamphetamine… the </a:t>
            </a:r>
            <a:r>
              <a:rPr lang="en-US" dirty="0"/>
              <a:t>lawyer would be charged with drug possession, declare bankruptcy and commit </a:t>
            </a:r>
            <a:r>
              <a:rPr lang="en-US" dirty="0" smtClean="0"/>
              <a:t>suicide” (</a:t>
            </a:r>
            <a:r>
              <a:rPr lang="en-US" dirty="0" smtClean="0">
                <a:hlinkClick r:id="rId3"/>
              </a:rPr>
              <a:t>NYT 2013</a:t>
            </a:r>
            <a:r>
              <a:rPr lang="en-US" dirty="0" smtClean="0"/>
              <a:t>)</a:t>
            </a:r>
          </a:p>
          <a:p>
            <a:pPr lvl="1"/>
            <a:r>
              <a:rPr lang="en-US" dirty="0"/>
              <a:t>A 2011 study </a:t>
            </a:r>
            <a:r>
              <a:rPr lang="en-US" dirty="0" smtClean="0"/>
              <a:t>found that death penalty lawyers </a:t>
            </a:r>
            <a:r>
              <a:rPr lang="en-US" dirty="0"/>
              <a:t>“often spend little time preparing their cases and put on only the barest defense. They neglect basic steps, such as interviewing defendants, seeking out witnesses, and investigating a defendant's background</a:t>
            </a:r>
            <a:r>
              <a:rPr lang="en-US" dirty="0" smtClean="0"/>
              <a:t>.” </a:t>
            </a:r>
          </a:p>
          <a:p>
            <a:r>
              <a:rPr lang="en-US" dirty="0" smtClean="0"/>
              <a:t>One upper-class </a:t>
            </a:r>
            <a:r>
              <a:rPr lang="en-US" dirty="0"/>
              <a:t>campus drug </a:t>
            </a:r>
            <a:r>
              <a:rPr lang="en-US" dirty="0" smtClean="0"/>
              <a:t>dealer </a:t>
            </a:r>
            <a:r>
              <a:rPr lang="en-US" dirty="0"/>
              <a:t>studied in </a:t>
            </a:r>
            <a:r>
              <a:rPr lang="en-US" i="1" dirty="0"/>
              <a:t>Dorm Room Dealers</a:t>
            </a:r>
            <a:r>
              <a:rPr lang="en-US" dirty="0"/>
              <a:t> </a:t>
            </a:r>
            <a:r>
              <a:rPr lang="en-US" dirty="0" smtClean="0"/>
              <a:t>described </a:t>
            </a:r>
            <a:r>
              <a:rPr lang="en-US" dirty="0"/>
              <a:t>himself as “untouchably wealthy,” </a:t>
            </a:r>
            <a:r>
              <a:rPr lang="en-US" dirty="0" smtClean="0"/>
              <a:t>ended </a:t>
            </a:r>
            <a:r>
              <a:rPr lang="en-US" dirty="0"/>
              <a:t>up with a “possession ticket” </a:t>
            </a:r>
            <a:r>
              <a:rPr lang="en-US" dirty="0" smtClean="0"/>
              <a:t>because </a:t>
            </a:r>
            <a:r>
              <a:rPr lang="en-US" dirty="0"/>
              <a:t>“I got real good lawyers [laughs]. Like real good lawyers</a:t>
            </a:r>
            <a:r>
              <a:rPr lang="en-US" dirty="0" smtClean="0"/>
              <a:t>… </a:t>
            </a:r>
            <a:r>
              <a:rPr lang="en-US" dirty="0"/>
              <a:t>fucking like six lawyers</a:t>
            </a:r>
            <a:r>
              <a:rPr lang="en-US" dirty="0" smtClean="0"/>
              <a:t>.” (p 159)</a:t>
            </a:r>
            <a:endParaRPr lang="en-US" dirty="0"/>
          </a:p>
        </p:txBody>
      </p:sp>
    </p:spTree>
    <p:extLst>
      <p:ext uri="{BB962C8B-B14F-4D97-AF65-F5344CB8AC3E}">
        <p14:creationId xmlns:p14="http://schemas.microsoft.com/office/powerpoint/2010/main" val="1892735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lstStyle/>
          <a:p>
            <a:pPr algn="ctr"/>
            <a:r>
              <a:rPr lang="en-US" dirty="0" smtClean="0"/>
              <a:t>Roadmap</a:t>
            </a:r>
            <a:endParaRPr lang="en-US" dirty="0"/>
          </a:p>
        </p:txBody>
      </p:sp>
      <p:sp>
        <p:nvSpPr>
          <p:cNvPr id="3" name="Content Placeholder 2"/>
          <p:cNvSpPr>
            <a:spLocks noGrp="1"/>
          </p:cNvSpPr>
          <p:nvPr>
            <p:ph idx="1"/>
          </p:nvPr>
        </p:nvSpPr>
        <p:spPr>
          <a:xfrm>
            <a:off x="457200" y="1447800"/>
            <a:ext cx="4876800" cy="4953000"/>
          </a:xfrm>
        </p:spPr>
        <p:txBody>
          <a:bodyPr/>
          <a:lstStyle/>
          <a:p>
            <a:r>
              <a:rPr lang="en-US" dirty="0" smtClean="0"/>
              <a:t>Inequality (There is more than you realize)</a:t>
            </a:r>
          </a:p>
          <a:p>
            <a:pPr lvl="1"/>
            <a:r>
              <a:rPr lang="en-US" dirty="0" smtClean="0"/>
              <a:t>Income</a:t>
            </a:r>
          </a:p>
          <a:p>
            <a:pPr lvl="1"/>
            <a:r>
              <a:rPr lang="en-US" dirty="0" smtClean="0"/>
              <a:t>Wealth</a:t>
            </a:r>
          </a:p>
          <a:p>
            <a:pPr lvl="1"/>
            <a:r>
              <a:rPr lang="en-US" dirty="0" smtClean="0"/>
              <a:t>Corporate ‘persons’ and inequality</a:t>
            </a:r>
          </a:p>
          <a:p>
            <a:endParaRPr lang="en-US" dirty="0" smtClean="0"/>
          </a:p>
          <a:p>
            <a:r>
              <a:rPr lang="en-US" dirty="0" smtClean="0"/>
              <a:t>Criminology</a:t>
            </a:r>
          </a:p>
          <a:p>
            <a:pPr lvl="1"/>
            <a:r>
              <a:rPr lang="en-US" dirty="0" smtClean="0"/>
              <a:t>Inequality and crime</a:t>
            </a:r>
          </a:p>
          <a:p>
            <a:pPr lvl="1"/>
            <a:r>
              <a:rPr lang="en-US" dirty="0" smtClean="0"/>
              <a:t>Inequality and the criminal justice system</a:t>
            </a:r>
          </a:p>
          <a:p>
            <a:endParaRPr lang="en-US" dirty="0" smtClean="0"/>
          </a:p>
          <a:p>
            <a:r>
              <a:rPr lang="en-US" dirty="0" smtClean="0"/>
              <a:t>Conclusions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05000"/>
            <a:ext cx="2590800" cy="38215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5486400" y="6096000"/>
            <a:ext cx="2286000" cy="304800"/>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dirty="0" smtClean="0">
                <a:hlinkClick r:id="rId4"/>
              </a:rPr>
              <a:t>http://occuprint.org/</a:t>
            </a:r>
            <a:r>
              <a:rPr lang="en-US" dirty="0" smtClean="0"/>
              <a:t> </a:t>
            </a:r>
            <a:endParaRPr lang="en-US" dirty="0"/>
          </a:p>
        </p:txBody>
      </p:sp>
    </p:spTree>
    <p:extLst>
      <p:ext uri="{BB962C8B-B14F-4D97-AF65-F5344CB8AC3E}">
        <p14:creationId xmlns:p14="http://schemas.microsoft.com/office/powerpoint/2010/main" val="2229993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Inequality and Criminal Justice</a:t>
            </a:r>
            <a:endParaRPr lang="en-US" dirty="0"/>
          </a:p>
        </p:txBody>
      </p:sp>
      <p:pic>
        <p:nvPicPr>
          <p:cNvPr id="1026" name="Picture 2" descr="C:\Documents and Settings\PLeighton\My Documents\Magic Briefcase\White Collar &amp; ASC - corp crimin\sentence for fraud v marijuana.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66900" y="14478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47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1295400"/>
          </a:xfrm>
        </p:spPr>
        <p:txBody>
          <a:bodyPr/>
          <a:lstStyle/>
          <a:p>
            <a:pPr algn="ctr"/>
            <a:r>
              <a:rPr lang="en-US" sz="4400" dirty="0" smtClean="0"/>
              <a:t>Conclusion I: More inequality than you realize</a:t>
            </a:r>
            <a:endParaRPr lang="en-US" sz="4400" dirty="0"/>
          </a:p>
        </p:txBody>
      </p:sp>
      <p:sp>
        <p:nvSpPr>
          <p:cNvPr id="4" name="Rectangle 2"/>
          <p:cNvSpPr txBox="1">
            <a:spLocks noChangeArrowheads="1"/>
          </p:cNvSpPr>
          <p:nvPr/>
        </p:nvSpPr>
        <p:spPr>
          <a:xfrm>
            <a:off x="457200" y="1752600"/>
            <a:ext cx="7696200" cy="1447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600" dirty="0" smtClean="0"/>
              <a:t>“to claim to be apolitical or neutral in the face of such injustices would be, in actuality, to uphold the status quo – a very political position to take and on the side of the oppressors”  </a:t>
            </a:r>
            <a:r>
              <a:rPr lang="en-US" sz="2400" dirty="0" smtClean="0"/>
              <a:t>-Sister Helen Prejean, </a:t>
            </a:r>
            <a:r>
              <a:rPr lang="en-US" sz="2400" i="1" dirty="0" smtClean="0"/>
              <a:t>Dead Man Walking</a:t>
            </a:r>
            <a:endParaRPr lang="en-US" sz="24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30123"/>
            <a:ext cx="2133600" cy="269447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08756"/>
            <a:ext cx="4343400" cy="27158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494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219200"/>
          </a:xfrm>
        </p:spPr>
        <p:txBody>
          <a:bodyPr/>
          <a:lstStyle/>
          <a:p>
            <a:pPr algn="ctr"/>
            <a:r>
              <a:rPr lang="en-US" sz="4000" dirty="0" smtClean="0"/>
              <a:t>Conclusion II: Corporations have more power than you realize</a:t>
            </a:r>
            <a:endParaRPr lang="en-US" sz="40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505200"/>
            <a:ext cx="1905000" cy="2944813"/>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rot="16200000">
            <a:off x="152400" y="4953000"/>
            <a:ext cx="2286000" cy="304800"/>
          </a:xfrm>
        </p:spPr>
        <p:txBody>
          <a:bodyPr>
            <a:normAutofit fontScale="77500" lnSpcReduction="20000"/>
          </a:bodyPr>
          <a:lstStyle/>
          <a:p>
            <a:pPr marL="114300" indent="0">
              <a:buNone/>
            </a:pPr>
            <a:r>
              <a:rPr lang="en-US" dirty="0">
                <a:hlinkClick r:id="rId4"/>
              </a:rPr>
              <a:t>http://occuprint.org</a:t>
            </a:r>
            <a:r>
              <a:rPr lang="en-US" dirty="0" smtClean="0">
                <a:hlinkClick r:id="rId4"/>
              </a:rPr>
              <a:t>/</a:t>
            </a:r>
            <a:r>
              <a:rPr lang="en-US" dirty="0" smtClean="0"/>
              <a:t> </a:t>
            </a:r>
            <a:endParaRPr lang="en-US" dirty="0"/>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7921"/>
          <a:stretch/>
        </p:blipFill>
        <p:spPr bwMode="auto">
          <a:xfrm>
            <a:off x="5029200" y="3048001"/>
            <a:ext cx="2504604" cy="327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33400" y="1616095"/>
            <a:ext cx="7543800" cy="1508105"/>
          </a:xfrm>
          <a:prstGeom prst="rect">
            <a:avLst/>
          </a:prstGeom>
          <a:noFill/>
        </p:spPr>
        <p:txBody>
          <a:bodyPr wrap="square" rtlCol="0">
            <a:spAutoFit/>
          </a:bodyPr>
          <a:lstStyle/>
          <a:p>
            <a:pPr lvl="0"/>
            <a:r>
              <a:rPr lang="en-US" sz="2300" dirty="0">
                <a:solidFill>
                  <a:srgbClr val="2F2B20"/>
                </a:solidFill>
              </a:rPr>
              <a:t>“people in positions of power have opportunity to commit crimes that involve the abuse of power, and </a:t>
            </a:r>
            <a:r>
              <a:rPr lang="en-US" sz="2300" b="1" dirty="0">
                <a:solidFill>
                  <a:srgbClr val="C89F5D"/>
                </a:solidFill>
              </a:rPr>
              <a:t>the more power they have, the more abusive those crimes can be</a:t>
            </a:r>
            <a:r>
              <a:rPr lang="en-US" sz="2300" dirty="0">
                <a:solidFill>
                  <a:srgbClr val="2F2B20"/>
                </a:solidFill>
              </a:rPr>
              <a:t>” </a:t>
            </a:r>
            <a:r>
              <a:rPr lang="en-US" sz="2300" dirty="0" smtClean="0">
                <a:solidFill>
                  <a:srgbClr val="2F2B20"/>
                </a:solidFill>
              </a:rPr>
              <a:t>(Braithwaite 1992, p </a:t>
            </a:r>
            <a:r>
              <a:rPr lang="en-US" sz="2300" dirty="0">
                <a:solidFill>
                  <a:srgbClr val="2F2B20"/>
                </a:solidFill>
              </a:rPr>
              <a:t>89)</a:t>
            </a:r>
          </a:p>
        </p:txBody>
      </p:sp>
    </p:spTree>
    <p:extLst>
      <p:ext uri="{BB962C8B-B14F-4D97-AF65-F5344CB8AC3E}">
        <p14:creationId xmlns:p14="http://schemas.microsoft.com/office/powerpoint/2010/main" val="2461151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III: Social Analysis and Criminology ‘Declassed’ </a:t>
            </a:r>
            <a:endParaRPr lang="en-US" dirty="0"/>
          </a:p>
        </p:txBody>
      </p:sp>
      <p:sp>
        <p:nvSpPr>
          <p:cNvPr id="3" name="Content Placeholder 2"/>
          <p:cNvSpPr>
            <a:spLocks noGrp="1"/>
          </p:cNvSpPr>
          <p:nvPr>
            <p:ph idx="1"/>
          </p:nvPr>
        </p:nvSpPr>
        <p:spPr>
          <a:xfrm>
            <a:off x="457200" y="1600200"/>
            <a:ext cx="7620000" cy="2895600"/>
          </a:xfrm>
        </p:spPr>
        <p:txBody>
          <a:bodyPr>
            <a:normAutofit/>
          </a:bodyPr>
          <a:lstStyle/>
          <a:p>
            <a:pPr lvl="0">
              <a:buClr>
                <a:srgbClr val="A9A57C"/>
              </a:buClr>
            </a:pPr>
            <a:r>
              <a:rPr lang="en-US" sz="2800" dirty="0" smtClean="0">
                <a:solidFill>
                  <a:srgbClr val="2F2B20"/>
                </a:solidFill>
              </a:rPr>
              <a:t>But Class is a crucial social variable because</a:t>
            </a:r>
            <a:endParaRPr lang="en-US" sz="2800" dirty="0">
              <a:solidFill>
                <a:srgbClr val="2F2B20"/>
              </a:solidFill>
            </a:endParaRPr>
          </a:p>
          <a:p>
            <a:pPr lvl="1">
              <a:buClr>
                <a:srgbClr val="9CBEBD"/>
              </a:buClr>
            </a:pPr>
            <a:r>
              <a:rPr lang="en-US" sz="2400" dirty="0">
                <a:solidFill>
                  <a:srgbClr val="2F2B20"/>
                </a:solidFill>
              </a:rPr>
              <a:t>Without attention to white collar and corporate crime, we have the wrong pictures of harms that threaten us and do not pursue policies to advance public safety</a:t>
            </a:r>
          </a:p>
          <a:p>
            <a:pPr lvl="1">
              <a:buClr>
                <a:srgbClr val="9CBEBD"/>
              </a:buClr>
            </a:pPr>
            <a:r>
              <a:rPr lang="en-US" sz="2400" dirty="0" smtClean="0">
                <a:solidFill>
                  <a:srgbClr val="2F2B20"/>
                </a:solidFill>
              </a:rPr>
              <a:t>CJ </a:t>
            </a:r>
            <a:r>
              <a:rPr lang="en-US" sz="2400" dirty="0">
                <a:solidFill>
                  <a:srgbClr val="2F2B20"/>
                </a:solidFill>
              </a:rPr>
              <a:t>can be no more fair than the society for which it provides ‘law and order’ - reflect and recreate injustices in social order</a:t>
            </a:r>
          </a:p>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3808"/>
          <a:stretch/>
        </p:blipFill>
        <p:spPr bwMode="auto">
          <a:xfrm>
            <a:off x="4429125" y="4216292"/>
            <a:ext cx="3495675" cy="241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4495800"/>
            <a:ext cx="3505200" cy="1200329"/>
          </a:xfrm>
          <a:prstGeom prst="rect">
            <a:avLst/>
          </a:prstGeom>
          <a:noFill/>
        </p:spPr>
        <p:txBody>
          <a:bodyPr wrap="square" rtlCol="0">
            <a:spAutoFit/>
          </a:bodyPr>
          <a:lstStyle/>
          <a:p>
            <a:pPr marL="640080" lvl="1" indent="-228600">
              <a:spcBef>
                <a:spcPct val="20000"/>
              </a:spcBef>
              <a:buClr>
                <a:srgbClr val="9CBEBD"/>
              </a:buClr>
              <a:buFont typeface="Arial" pitchFamily="34" charset="0"/>
              <a:buChar char="•"/>
            </a:pPr>
            <a:r>
              <a:rPr lang="en-US" sz="2400" dirty="0">
                <a:solidFill>
                  <a:srgbClr val="2F2B20"/>
                </a:solidFill>
              </a:rPr>
              <a:t>‘Equality under law’ requires assessment of class bias in CJ</a:t>
            </a:r>
          </a:p>
        </p:txBody>
      </p:sp>
    </p:spTree>
    <p:extLst>
      <p:ext uri="{BB962C8B-B14F-4D97-AF65-F5344CB8AC3E}">
        <p14:creationId xmlns:p14="http://schemas.microsoft.com/office/powerpoint/2010/main" val="13365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868362"/>
          </a:xfrm>
        </p:spPr>
        <p:txBody>
          <a:bodyPr/>
          <a:lstStyle/>
          <a:p>
            <a:pPr algn="ctr"/>
            <a:r>
              <a:rPr lang="en-US" sz="4300" dirty="0" smtClean="0"/>
              <a:t>Conclusion IV:</a:t>
            </a:r>
            <a:br>
              <a:rPr lang="en-US" sz="4300" dirty="0" smtClean="0"/>
            </a:br>
            <a:r>
              <a:rPr lang="en-US" sz="4300" dirty="0" smtClean="0"/>
              <a:t>Rule of Law increasingly broken</a:t>
            </a:r>
            <a:endParaRPr lang="en-US" sz="4300" dirty="0"/>
          </a:p>
        </p:txBody>
      </p:sp>
      <p:sp>
        <p:nvSpPr>
          <p:cNvPr id="3" name="Content Placeholder 2"/>
          <p:cNvSpPr>
            <a:spLocks noGrp="1"/>
          </p:cNvSpPr>
          <p:nvPr>
            <p:ph idx="1"/>
          </p:nvPr>
        </p:nvSpPr>
        <p:spPr>
          <a:xfrm>
            <a:off x="457200" y="1447800"/>
            <a:ext cx="7620000" cy="1295400"/>
          </a:xfrm>
        </p:spPr>
        <p:txBody>
          <a:bodyPr/>
          <a:lstStyle/>
          <a:p>
            <a:pPr lvl="0"/>
            <a:r>
              <a:rPr lang="en-US" dirty="0"/>
              <a:t>"Everything's fucked up, and nobody goes to </a:t>
            </a:r>
            <a:r>
              <a:rPr lang="en-US" dirty="0" smtClean="0"/>
              <a:t>jail" </a:t>
            </a:r>
          </a:p>
          <a:p>
            <a:pPr lvl="0"/>
            <a:r>
              <a:rPr lang="en-US" dirty="0" smtClean="0">
                <a:solidFill>
                  <a:srgbClr val="2F2B20"/>
                </a:solidFill>
              </a:rPr>
              <a:t>“Power </a:t>
            </a:r>
            <a:r>
              <a:rPr lang="en-US" dirty="0">
                <a:solidFill>
                  <a:srgbClr val="2F2B20"/>
                </a:solidFill>
              </a:rPr>
              <a:t>corrupts and unaccountable power corrupts with impunity</a:t>
            </a:r>
            <a:r>
              <a:rPr lang="en-US" dirty="0" smtClean="0">
                <a:solidFill>
                  <a:srgbClr val="2F2B20"/>
                </a:solidFill>
              </a:rPr>
              <a:t>”</a:t>
            </a:r>
            <a:endParaRPr lang="en-US" dirty="0">
              <a:solidFill>
                <a:srgbClr val="2F2B20"/>
              </a:solidFill>
            </a:endParaRPr>
          </a:p>
        </p:txBody>
      </p:sp>
      <p:sp>
        <p:nvSpPr>
          <p:cNvPr id="4" name="TextBox 3"/>
          <p:cNvSpPr txBox="1"/>
          <p:nvPr/>
        </p:nvSpPr>
        <p:spPr>
          <a:xfrm>
            <a:off x="152400" y="5791200"/>
            <a:ext cx="8305800" cy="830997"/>
          </a:xfrm>
          <a:prstGeom prst="rect">
            <a:avLst/>
          </a:prstGeom>
          <a:noFill/>
        </p:spPr>
        <p:txBody>
          <a:bodyPr wrap="square" rtlCol="0">
            <a:spAutoFit/>
          </a:bodyPr>
          <a:lstStyle/>
          <a:p>
            <a:r>
              <a:rPr lang="en-US" sz="1200" dirty="0" err="1" smtClean="0"/>
              <a:t>Taibbi</a:t>
            </a:r>
            <a:r>
              <a:rPr lang="en-US" sz="1200" dirty="0" smtClean="0"/>
              <a:t>, Matt 2011. </a:t>
            </a:r>
            <a:r>
              <a:rPr lang="en-US" sz="1200" dirty="0"/>
              <a:t>Why Isn't Wall Street in Jail</a:t>
            </a:r>
            <a:r>
              <a:rPr lang="en-US" sz="1200" dirty="0" smtClean="0"/>
              <a:t>? </a:t>
            </a:r>
            <a:r>
              <a:rPr lang="en-US" sz="1200" i="1" dirty="0" smtClean="0"/>
              <a:t>Rolling Stone</a:t>
            </a:r>
            <a:r>
              <a:rPr lang="en-US" sz="1200" dirty="0" smtClean="0"/>
              <a:t>, Feb 16.  </a:t>
            </a:r>
            <a:r>
              <a:rPr lang="en-US" sz="1200" dirty="0">
                <a:hlinkClick r:id="rId3"/>
              </a:rPr>
              <a:t>http://</a:t>
            </a:r>
            <a:r>
              <a:rPr lang="en-US" sz="1200" dirty="0" smtClean="0">
                <a:hlinkClick r:id="rId3"/>
              </a:rPr>
              <a:t>www.rollingstone.com/politics/news/why-isnt-wall-street-in-jail-20110216</a:t>
            </a:r>
            <a:endParaRPr lang="en-US" sz="1200" dirty="0" smtClean="0"/>
          </a:p>
          <a:p>
            <a:pPr lvl="0"/>
            <a:r>
              <a:rPr lang="en-US" sz="1200" dirty="0" smtClean="0">
                <a:solidFill>
                  <a:srgbClr val="2F2B20"/>
                </a:solidFill>
              </a:rPr>
              <a:t>Braithwaite </a:t>
            </a:r>
            <a:r>
              <a:rPr lang="en-US" sz="1200" dirty="0">
                <a:solidFill>
                  <a:srgbClr val="2F2B20"/>
                </a:solidFill>
              </a:rPr>
              <a:t>1992, p </a:t>
            </a:r>
            <a:r>
              <a:rPr lang="en-US" sz="1200" dirty="0" smtClean="0">
                <a:solidFill>
                  <a:srgbClr val="2F2B20"/>
                </a:solidFill>
              </a:rPr>
              <a:t>89</a:t>
            </a:r>
            <a:endParaRPr lang="en-US" sz="1200" dirty="0">
              <a:solidFill>
                <a:srgbClr val="2F2B20"/>
              </a:solidFill>
            </a:endParaRPr>
          </a:p>
          <a:p>
            <a:r>
              <a:rPr lang="en-US" sz="1200" dirty="0" err="1" smtClean="0"/>
              <a:t>Reiman</a:t>
            </a:r>
            <a:r>
              <a:rPr lang="en-US" sz="1200" dirty="0" smtClean="0"/>
              <a:t>, Jeffrey and Paul </a:t>
            </a:r>
            <a:r>
              <a:rPr lang="en-US" sz="1200" dirty="0"/>
              <a:t>L</a:t>
            </a:r>
            <a:r>
              <a:rPr lang="en-US" sz="1200" dirty="0" smtClean="0"/>
              <a:t>eighton. 2013. </a:t>
            </a:r>
            <a:r>
              <a:rPr lang="en-US" sz="1200" i="1" dirty="0" smtClean="0"/>
              <a:t>The Rich Get Richer and the Poor Get Prison</a:t>
            </a:r>
            <a:r>
              <a:rPr lang="en-US" sz="1200" dirty="0" smtClean="0"/>
              <a:t>, 10</a:t>
            </a:r>
            <a:r>
              <a:rPr lang="en-US" sz="1200" baseline="30000" dirty="0" smtClean="0"/>
              <a:t>th</a:t>
            </a:r>
            <a:r>
              <a:rPr lang="en-US" sz="1200" dirty="0" smtClean="0"/>
              <a:t> ed. Boston: </a:t>
            </a:r>
            <a:r>
              <a:rPr lang="en-US" sz="1200" dirty="0" err="1" smtClean="0"/>
              <a:t>Allyn</a:t>
            </a:r>
            <a:r>
              <a:rPr lang="en-US" sz="1200" dirty="0" smtClean="0"/>
              <a:t> &amp; Bacon </a:t>
            </a:r>
            <a:endParaRPr lang="en-US" sz="12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889" t="8169" r="15000" b="7544"/>
          <a:stretch/>
        </p:blipFill>
        <p:spPr>
          <a:xfrm>
            <a:off x="4634896" y="2438400"/>
            <a:ext cx="3670904" cy="3125242"/>
          </a:xfrm>
          <a:prstGeom prst="rect">
            <a:avLst/>
          </a:prstGeom>
        </p:spPr>
      </p:pic>
      <p:sp>
        <p:nvSpPr>
          <p:cNvPr id="6" name="TextBox 5"/>
          <p:cNvSpPr txBox="1"/>
          <p:nvPr/>
        </p:nvSpPr>
        <p:spPr>
          <a:xfrm>
            <a:off x="457200" y="2651879"/>
            <a:ext cx="4267200" cy="3139321"/>
          </a:xfrm>
          <a:prstGeom prst="rect">
            <a:avLst/>
          </a:prstGeom>
          <a:noFill/>
        </p:spPr>
        <p:txBody>
          <a:bodyPr wrap="square" rtlCol="0">
            <a:spAutoFit/>
          </a:bodyPr>
          <a:lstStyle/>
          <a:p>
            <a:pPr marL="342900" lvl="0" indent="-228600">
              <a:spcBef>
                <a:spcPct val="20000"/>
              </a:spcBef>
              <a:buClr>
                <a:srgbClr val="A9A57C"/>
              </a:buClr>
              <a:buFont typeface="Arial" pitchFamily="34" charset="0"/>
              <a:buChar char="•"/>
            </a:pPr>
            <a:r>
              <a:rPr lang="en-US" sz="2200" dirty="0">
                <a:solidFill>
                  <a:srgbClr val="2F2B20"/>
                </a:solidFill>
              </a:rPr>
              <a:t>Peaceful protesters get arrested for disorderly conduct, while those who created serious disorder with the world economy keep getting bonuses and go about business as usual. Financial crooks lobby against reform legislation and consumer financial protection</a:t>
            </a:r>
            <a:r>
              <a:rPr lang="en-US" sz="2200" dirty="0" smtClean="0">
                <a:solidFill>
                  <a:srgbClr val="2F2B20"/>
                </a:solidFill>
              </a:rPr>
              <a:t>.</a:t>
            </a:r>
            <a:endParaRPr lang="en-US" sz="2200" dirty="0">
              <a:solidFill>
                <a:srgbClr val="2F2B20"/>
              </a:solidFill>
            </a:endParaRPr>
          </a:p>
        </p:txBody>
      </p:sp>
    </p:spTree>
    <p:extLst>
      <p:ext uri="{BB962C8B-B14F-4D97-AF65-F5344CB8AC3E}">
        <p14:creationId xmlns:p14="http://schemas.microsoft.com/office/powerpoint/2010/main" val="737474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349692"/>
          </a:xfrm>
        </p:spPr>
        <p:txBody>
          <a:bodyPr/>
          <a:lstStyle/>
          <a:p>
            <a:pPr algn="ctr"/>
            <a:r>
              <a:rPr lang="en-US" dirty="0" smtClean="0"/>
              <a:t>Conclusion V: Need to Raise Basic Questions About Society</a:t>
            </a:r>
            <a:endParaRPr lang="en-US" dirty="0"/>
          </a:p>
        </p:txBody>
      </p:sp>
      <p:sp>
        <p:nvSpPr>
          <p:cNvPr id="3" name="Content Placeholder 2"/>
          <p:cNvSpPr>
            <a:spLocks noGrp="1"/>
          </p:cNvSpPr>
          <p:nvPr>
            <p:ph idx="1"/>
          </p:nvPr>
        </p:nvSpPr>
        <p:spPr>
          <a:xfrm>
            <a:off x="457201" y="1752600"/>
            <a:ext cx="4267199" cy="4572000"/>
          </a:xfrm>
        </p:spPr>
        <p:txBody>
          <a:bodyPr>
            <a:noAutofit/>
          </a:bodyPr>
          <a:lstStyle/>
          <a:p>
            <a:pPr marL="114300" indent="0">
              <a:buNone/>
            </a:pPr>
            <a:r>
              <a:rPr lang="en-US" sz="2400" dirty="0" smtClean="0"/>
              <a:t>In </a:t>
            </a:r>
            <a:r>
              <a:rPr lang="en-US" sz="2400" i="1" dirty="0" smtClean="0"/>
              <a:t>The New </a:t>
            </a:r>
            <a:r>
              <a:rPr lang="en-US" sz="2400" i="1" dirty="0"/>
              <a:t>J</a:t>
            </a:r>
            <a:r>
              <a:rPr lang="en-US" sz="2400" i="1" dirty="0" smtClean="0"/>
              <a:t>im Crow, </a:t>
            </a:r>
            <a:r>
              <a:rPr lang="en-US" sz="2400" dirty="0" smtClean="0"/>
              <a:t>Alexander </a:t>
            </a:r>
            <a:r>
              <a:rPr lang="en-US" sz="2400" dirty="0"/>
              <a:t>writes of the poor and working class needing to come together in a multiracial alliance, not to do better within the existing political and economic structure, but (in </a:t>
            </a:r>
            <a:r>
              <a:rPr lang="en-US" sz="2400" dirty="0" smtClean="0"/>
              <a:t>M. L. King’s </a:t>
            </a:r>
            <a:r>
              <a:rPr lang="en-US" sz="2400" dirty="0"/>
              <a:t>words) to “create an era of revolution… We are called upon to raise certain basic questions about the whole society” (in Alexander 2012:259).</a:t>
            </a:r>
          </a:p>
        </p:txBody>
      </p:sp>
      <p:sp>
        <p:nvSpPr>
          <p:cNvPr id="6" name="Content Placeholder 2"/>
          <p:cNvSpPr txBox="1">
            <a:spLocks/>
          </p:cNvSpPr>
          <p:nvPr/>
        </p:nvSpPr>
        <p:spPr>
          <a:xfrm>
            <a:off x="5600700" y="6319630"/>
            <a:ext cx="1828800" cy="381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1400" dirty="0" smtClean="0">
                <a:hlinkClick r:id="rId3"/>
              </a:rPr>
              <a:t>http://occuprint.org</a:t>
            </a:r>
            <a:r>
              <a:rPr lang="en-US" sz="1400" dirty="0" smtClean="0"/>
              <a:t> </a:t>
            </a:r>
            <a:endParaRPr lang="en-US" sz="14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30692"/>
            <a:ext cx="2971800" cy="459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590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010400" cy="4495800"/>
          </a:xfrm>
          <a:solidFill>
            <a:schemeClr val="bg1">
              <a:lumMod val="85000"/>
            </a:schemeClr>
          </a:solidFill>
        </p:spPr>
        <p:txBody>
          <a:bodyPr lIns="548640" tIns="457200" rIns="548640" bIns="182880">
            <a:normAutofit/>
          </a:bodyPr>
          <a:lstStyle/>
          <a:p>
            <a:pPr marL="0" indent="0" algn="ctr">
              <a:buNone/>
            </a:pPr>
            <a:r>
              <a:rPr lang="en-US" sz="2000" dirty="0" smtClean="0">
                <a:solidFill>
                  <a:schemeClr val="tx2"/>
                </a:solidFill>
              </a:rPr>
              <a:t>Dr. Paul Leighton is a professor in the Department of Sociology, Anthropology &amp; Criminology at Eastern Michigan University. </a:t>
            </a:r>
            <a:endParaRPr lang="en-US" sz="2000" dirty="0">
              <a:solidFill>
                <a:schemeClr val="tx2"/>
              </a:solidFill>
            </a:endParaRPr>
          </a:p>
          <a:p>
            <a:pPr marL="0" indent="0">
              <a:buNone/>
            </a:pPr>
            <a:endParaRPr lang="en-US" sz="2000" dirty="0" smtClean="0">
              <a:solidFill>
                <a:schemeClr val="tx2"/>
              </a:solidFill>
            </a:endParaRPr>
          </a:p>
          <a:p>
            <a:pPr marL="0" indent="0">
              <a:buNone/>
            </a:pPr>
            <a:r>
              <a:rPr lang="en-US" sz="2000" dirty="0" smtClean="0">
                <a:solidFill>
                  <a:schemeClr val="tx2"/>
                </a:solidFill>
              </a:rPr>
              <a:t>More information about him is available on his website, </a:t>
            </a:r>
          </a:p>
          <a:p>
            <a:pPr marL="0" indent="0">
              <a:buNone/>
            </a:pPr>
            <a:r>
              <a:rPr lang="en-US" sz="2000" dirty="0" smtClean="0">
                <a:solidFill>
                  <a:schemeClr val="tx2"/>
                </a:solidFill>
                <a:hlinkClick r:id="rId3"/>
              </a:rPr>
              <a:t>http</a:t>
            </a:r>
            <a:r>
              <a:rPr lang="en-US" sz="2000" dirty="0">
                <a:solidFill>
                  <a:schemeClr val="tx2"/>
                </a:solidFill>
                <a:hlinkClick r:id="rId3"/>
              </a:rPr>
              <a:t>://</a:t>
            </a:r>
            <a:r>
              <a:rPr lang="en-US" sz="2000" dirty="0" smtClean="0">
                <a:solidFill>
                  <a:schemeClr val="tx2"/>
                </a:solidFill>
                <a:hlinkClick r:id="rId3"/>
              </a:rPr>
              <a:t>paulsjusticepage.com/paul/pauls-cv.htm</a:t>
            </a:r>
            <a:endParaRPr lang="en-US" sz="2000" dirty="0" smtClean="0">
              <a:solidFill>
                <a:schemeClr val="tx2"/>
              </a:solidFill>
            </a:endParaRPr>
          </a:p>
          <a:p>
            <a:pPr marL="0" indent="0">
              <a:buNone/>
            </a:pPr>
            <a:endParaRPr lang="en-US" sz="2000" dirty="0">
              <a:solidFill>
                <a:schemeClr val="tx2"/>
              </a:solidFill>
            </a:endParaRPr>
          </a:p>
          <a:p>
            <a:pPr marL="0" indent="0">
              <a:buNone/>
            </a:pPr>
            <a:r>
              <a:rPr lang="en-US" sz="1600" dirty="0" smtClean="0">
                <a:solidFill>
                  <a:schemeClr val="tx2"/>
                </a:solidFill>
              </a:rPr>
              <a:t>I believe and hope my use of the images in this </a:t>
            </a:r>
            <a:r>
              <a:rPr lang="en-US" sz="1600" dirty="0" smtClean="0">
                <a:solidFill>
                  <a:schemeClr val="tx2"/>
                </a:solidFill>
              </a:rPr>
              <a:t>presentation</a:t>
            </a:r>
          </a:p>
          <a:p>
            <a:pPr marL="0" indent="0">
              <a:buNone/>
            </a:pPr>
            <a:r>
              <a:rPr lang="en-US" sz="1600" dirty="0" smtClean="0">
                <a:solidFill>
                  <a:schemeClr val="tx2"/>
                </a:solidFill>
              </a:rPr>
              <a:t>is </a:t>
            </a:r>
            <a:r>
              <a:rPr lang="en-US" sz="1600" dirty="0" smtClean="0">
                <a:solidFill>
                  <a:schemeClr val="tx2"/>
                </a:solidFill>
              </a:rPr>
              <a:t>covered by ‘fair use.’ Requests to remove materials </a:t>
            </a:r>
            <a:r>
              <a:rPr lang="en-US" sz="1600" dirty="0" smtClean="0">
                <a:solidFill>
                  <a:schemeClr val="tx2"/>
                </a:solidFill>
              </a:rPr>
              <a:t>should</a:t>
            </a:r>
          </a:p>
          <a:p>
            <a:pPr marL="0" indent="0">
              <a:buNone/>
            </a:pPr>
            <a:r>
              <a:rPr lang="en-US" sz="1600" dirty="0" smtClean="0">
                <a:solidFill>
                  <a:schemeClr val="tx2"/>
                </a:solidFill>
              </a:rPr>
              <a:t>be </a:t>
            </a:r>
            <a:r>
              <a:rPr lang="en-US" sz="1600" dirty="0" smtClean="0">
                <a:solidFill>
                  <a:schemeClr val="tx2"/>
                </a:solidFill>
              </a:rPr>
              <a:t>sent to the presenter through his address on this page</a:t>
            </a:r>
          </a:p>
          <a:p>
            <a:pPr marL="0" indent="0">
              <a:buNone/>
            </a:pPr>
            <a:r>
              <a:rPr lang="en-US" sz="1600" dirty="0">
                <a:solidFill>
                  <a:schemeClr val="tx2"/>
                </a:solidFill>
                <a:hlinkClick r:id="rId4"/>
              </a:rPr>
              <a:t>http://</a:t>
            </a:r>
            <a:r>
              <a:rPr lang="en-US" sz="1600" dirty="0" smtClean="0">
                <a:solidFill>
                  <a:schemeClr val="tx2"/>
                </a:solidFill>
                <a:hlinkClick r:id="rId4"/>
              </a:rPr>
              <a:t>paulsjusticepage.com/paul.htm</a:t>
            </a:r>
            <a:r>
              <a:rPr lang="en-US" sz="1600" dirty="0" smtClean="0">
                <a:solidFill>
                  <a:schemeClr val="tx2"/>
                </a:solidFill>
              </a:rPr>
              <a:t>  </a:t>
            </a:r>
            <a:endParaRPr lang="en-US" sz="2000" dirty="0">
              <a:solidFill>
                <a:schemeClr val="tx2"/>
              </a:solidFill>
            </a:endParaRPr>
          </a:p>
          <a:p>
            <a:pPr marL="0" indent="0">
              <a:buNone/>
            </a:pPr>
            <a:endParaRPr lang="en-US" sz="2000" dirty="0"/>
          </a:p>
          <a:p>
            <a:pPr marL="0" indent="0">
              <a:buNone/>
            </a:pPr>
            <a:endParaRPr lang="en-US" sz="18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3505200"/>
            <a:ext cx="1163664" cy="2019300"/>
          </a:xfrm>
          <a:prstGeom prst="rect">
            <a:avLst/>
          </a:prstGeom>
        </p:spPr>
      </p:pic>
    </p:spTree>
    <p:extLst>
      <p:ext uri="{BB962C8B-B14F-4D97-AF65-F5344CB8AC3E}">
        <p14:creationId xmlns:p14="http://schemas.microsoft.com/office/powerpoint/2010/main" val="165207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3200400" cy="6126162"/>
          </a:xfrm>
        </p:spPr>
        <p:txBody>
          <a:bodyPr/>
          <a:lstStyle/>
          <a:p>
            <a:r>
              <a:rPr lang="en-US" sz="2800" dirty="0" smtClean="0"/>
              <a:t> </a:t>
            </a:r>
            <a:endParaRPr lang="en-US" sz="28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7348" t="626" r="5717" b="22486"/>
          <a:stretch/>
        </p:blipFill>
        <p:spPr>
          <a:xfrm>
            <a:off x="4933748" y="1895191"/>
            <a:ext cx="2838652" cy="3972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09600" y="1925628"/>
            <a:ext cx="3810000" cy="4170372"/>
          </a:xfrm>
          <a:prstGeom prst="rect">
            <a:avLst/>
          </a:prstGeom>
          <a:noFill/>
        </p:spPr>
        <p:txBody>
          <a:bodyPr wrap="square" rtlCol="0">
            <a:spAutoFit/>
          </a:bodyPr>
          <a:lstStyle/>
          <a:p>
            <a:pPr algn="ctr"/>
            <a:r>
              <a:rPr lang="en-US" sz="3200" dirty="0" smtClean="0"/>
              <a:t>Ideology</a:t>
            </a:r>
          </a:p>
          <a:p>
            <a:endParaRPr lang="en-US" sz="800" dirty="0"/>
          </a:p>
          <a:p>
            <a:r>
              <a:rPr lang="en-US" sz="2500" dirty="0" smtClean="0"/>
              <a:t>“</a:t>
            </a:r>
            <a:r>
              <a:rPr lang="en-US" sz="2500" dirty="0"/>
              <a:t>when ideas, however unintentionally, distort reality in a way that justifies the prevailing distribution of power and wealth, hides society’s injustices, and thus secures uncritical allegiance to the existing social order” </a:t>
            </a:r>
            <a:endParaRPr lang="en-US" sz="2500" dirty="0" smtClean="0"/>
          </a:p>
        </p:txBody>
      </p:sp>
      <p:sp>
        <p:nvSpPr>
          <p:cNvPr id="5" name="TextBox 4"/>
          <p:cNvSpPr txBox="1"/>
          <p:nvPr/>
        </p:nvSpPr>
        <p:spPr>
          <a:xfrm>
            <a:off x="762000" y="6152949"/>
            <a:ext cx="7162800" cy="338554"/>
          </a:xfrm>
          <a:prstGeom prst="rect">
            <a:avLst/>
          </a:prstGeom>
          <a:noFill/>
        </p:spPr>
        <p:txBody>
          <a:bodyPr wrap="square" rtlCol="0">
            <a:spAutoFit/>
          </a:bodyPr>
          <a:lstStyle/>
          <a:p>
            <a:r>
              <a:rPr lang="en-US" sz="1600" dirty="0" err="1"/>
              <a:t>Reiman</a:t>
            </a:r>
            <a:r>
              <a:rPr lang="en-US" sz="1600" dirty="0"/>
              <a:t> and Leighton, </a:t>
            </a:r>
            <a:r>
              <a:rPr lang="en-US" sz="1600" i="1" dirty="0"/>
              <a:t>The Rich Get Richer &amp; The Poor Get Prison</a:t>
            </a:r>
            <a:r>
              <a:rPr lang="en-US" sz="1600" dirty="0"/>
              <a:t>, 10</a:t>
            </a:r>
            <a:r>
              <a:rPr lang="en-US" sz="1600" baseline="30000" dirty="0"/>
              <a:t>th</a:t>
            </a:r>
            <a:r>
              <a:rPr lang="en-US" sz="1600" dirty="0"/>
              <a:t> ed. (2013:183)</a:t>
            </a:r>
          </a:p>
        </p:txBody>
      </p:sp>
      <p:sp>
        <p:nvSpPr>
          <p:cNvPr id="6" name="TextBox 5"/>
          <p:cNvSpPr txBox="1"/>
          <p:nvPr/>
        </p:nvSpPr>
        <p:spPr>
          <a:xfrm>
            <a:off x="762000" y="267495"/>
            <a:ext cx="7162800" cy="1446550"/>
          </a:xfrm>
          <a:prstGeom prst="rect">
            <a:avLst/>
          </a:prstGeom>
          <a:noFill/>
        </p:spPr>
        <p:txBody>
          <a:bodyPr wrap="square" rtlCol="0">
            <a:spAutoFit/>
          </a:bodyPr>
          <a:lstStyle/>
          <a:p>
            <a:pPr algn="ctr"/>
            <a:r>
              <a:rPr lang="en-US" sz="4400" dirty="0" smtClean="0">
                <a:latin typeface="+mj-lt"/>
              </a:rPr>
              <a:t>There’s More Inequality Than You Think</a:t>
            </a:r>
            <a:endParaRPr lang="en-US" sz="4400" dirty="0">
              <a:latin typeface="+mj-lt"/>
            </a:endParaRPr>
          </a:p>
        </p:txBody>
      </p:sp>
    </p:spTree>
    <p:extLst>
      <p:ext uri="{BB962C8B-B14F-4D97-AF65-F5344CB8AC3E}">
        <p14:creationId xmlns:p14="http://schemas.microsoft.com/office/powerpoint/2010/main" val="3937903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20749"/>
          </a:xfrm>
        </p:spPr>
        <p:txBody>
          <a:bodyPr/>
          <a:lstStyle/>
          <a:p>
            <a:pPr algn="ctr"/>
            <a:r>
              <a:rPr lang="en-US" dirty="0" smtClean="0"/>
              <a:t>Income Overview</a:t>
            </a:r>
            <a:endParaRPr lang="en-US" dirty="0"/>
          </a:p>
        </p:txBody>
      </p:sp>
      <p:sp>
        <p:nvSpPr>
          <p:cNvPr id="3" name="Content Placeholder 2"/>
          <p:cNvSpPr>
            <a:spLocks noGrp="1"/>
          </p:cNvSpPr>
          <p:nvPr>
            <p:ph idx="1"/>
          </p:nvPr>
        </p:nvSpPr>
        <p:spPr>
          <a:xfrm>
            <a:off x="457200" y="1295400"/>
            <a:ext cx="7620000" cy="4495800"/>
          </a:xfrm>
        </p:spPr>
        <p:txBody>
          <a:bodyPr>
            <a:normAutofit fontScale="92500" lnSpcReduction="20000"/>
          </a:bodyPr>
          <a:lstStyle/>
          <a:p>
            <a:r>
              <a:rPr lang="en-US" sz="2800" dirty="0" smtClean="0"/>
              <a:t>INCOME = SALARY</a:t>
            </a:r>
          </a:p>
          <a:p>
            <a:pPr marL="114300" indent="0">
              <a:buNone/>
            </a:pPr>
            <a:r>
              <a:rPr lang="en-US" sz="2800" dirty="0" smtClean="0"/>
              <a:t>For richer, it includes interest and </a:t>
            </a:r>
          </a:p>
          <a:p>
            <a:pPr marL="114300" indent="0">
              <a:buNone/>
            </a:pPr>
            <a:r>
              <a:rPr lang="en-US" sz="2800" dirty="0" smtClean="0"/>
              <a:t>dividends </a:t>
            </a:r>
            <a:r>
              <a:rPr lang="en-US" sz="2800" dirty="0"/>
              <a:t>(not capital </a:t>
            </a:r>
            <a:r>
              <a:rPr lang="en-US" sz="2800" dirty="0" smtClean="0"/>
              <a:t>gains in </a:t>
            </a:r>
          </a:p>
          <a:p>
            <a:pPr marL="114300" indent="0">
              <a:buNone/>
            </a:pPr>
            <a:r>
              <a:rPr lang="en-US" sz="2800" dirty="0" smtClean="0"/>
              <a:t>Census data)</a:t>
            </a:r>
          </a:p>
          <a:p>
            <a:pPr marL="114300" indent="0">
              <a:buNone/>
            </a:pPr>
            <a:endParaRPr lang="en-US" sz="2800" dirty="0"/>
          </a:p>
          <a:p>
            <a:r>
              <a:rPr lang="en-US" sz="2800" b="1" dirty="0" smtClean="0"/>
              <a:t>Median </a:t>
            </a:r>
            <a:r>
              <a:rPr lang="en-US" sz="2800" b="1" dirty="0"/>
              <a:t>household income </a:t>
            </a:r>
            <a:endParaRPr lang="en-US" sz="2800" b="1" dirty="0" smtClean="0"/>
          </a:p>
          <a:p>
            <a:r>
              <a:rPr lang="en-US" sz="2800" b="1" dirty="0" smtClean="0"/>
              <a:t>was </a:t>
            </a:r>
            <a:r>
              <a:rPr lang="en-US" sz="2800" b="1" dirty="0"/>
              <a:t>$49,445 in </a:t>
            </a:r>
            <a:r>
              <a:rPr lang="en-US" sz="2800" b="1" dirty="0" smtClean="0"/>
              <a:t>2010</a:t>
            </a:r>
          </a:p>
          <a:p>
            <a:pPr marL="114300" indent="0">
              <a:buNone/>
            </a:pPr>
            <a:endParaRPr lang="en-US" sz="2800" dirty="0" smtClean="0"/>
          </a:p>
          <a:p>
            <a:r>
              <a:rPr lang="en-US" sz="2800" dirty="0" smtClean="0"/>
              <a:t>Official poverty rate = 15.1% (22% for children)</a:t>
            </a:r>
          </a:p>
          <a:p>
            <a:pPr lvl="1"/>
            <a:r>
              <a:rPr lang="en-US" sz="2600" dirty="0" smtClean="0"/>
              <a:t>46.2 million people = </a:t>
            </a:r>
            <a:r>
              <a:rPr lang="en-US" sz="2800" dirty="0" smtClean="0"/>
              <a:t>largest </a:t>
            </a:r>
            <a:r>
              <a:rPr lang="en-US" sz="2800" dirty="0"/>
              <a:t>number in the 52 years for which poverty estimates have been published </a:t>
            </a:r>
            <a:endParaRPr lang="en-US" sz="2600" dirty="0"/>
          </a:p>
        </p:txBody>
      </p:sp>
      <p:sp>
        <p:nvSpPr>
          <p:cNvPr id="4" name="TextBox 3"/>
          <p:cNvSpPr txBox="1"/>
          <p:nvPr/>
        </p:nvSpPr>
        <p:spPr>
          <a:xfrm>
            <a:off x="457200" y="5867400"/>
            <a:ext cx="7924800" cy="646331"/>
          </a:xfrm>
          <a:prstGeom prst="rect">
            <a:avLst/>
          </a:prstGeom>
          <a:noFill/>
        </p:spPr>
        <p:txBody>
          <a:bodyPr wrap="square" rtlCol="0">
            <a:spAutoFit/>
          </a:bodyPr>
          <a:lstStyle/>
          <a:p>
            <a:r>
              <a:rPr lang="en-US" sz="1200" dirty="0" err="1"/>
              <a:t>DeNavas</a:t>
            </a:r>
            <a:r>
              <a:rPr lang="en-US" sz="1200" dirty="0"/>
              <a:t>-Walt, Carmen, Bernadette D. Proctor, and Jessica C. Smith, U.S. Census Bureau, Current Population Reports, P60-239, </a:t>
            </a:r>
            <a:r>
              <a:rPr lang="en-US" sz="1200" i="1" dirty="0"/>
              <a:t>Income, Poverty, and Health Insurance Coverage in the United States: 2010</a:t>
            </a:r>
            <a:r>
              <a:rPr lang="en-US" sz="1200" dirty="0"/>
              <a:t>, U.S. Government Printing Office, Washington, DC,2011. </a:t>
            </a:r>
            <a:r>
              <a:rPr lang="en-US" sz="1200" dirty="0">
                <a:hlinkClick r:id="rId3"/>
              </a:rPr>
              <a:t>http://</a:t>
            </a:r>
            <a:r>
              <a:rPr lang="en-US" sz="1200" dirty="0" smtClean="0">
                <a:hlinkClick r:id="rId3"/>
              </a:rPr>
              <a:t>www.census.gov/hhes/www/income/income.html</a:t>
            </a:r>
            <a:r>
              <a:rPr lang="en-US" sz="1200" dirty="0" smtClean="0"/>
              <a:t>. </a:t>
            </a:r>
            <a:endParaRPr lang="en-US" sz="1200" dirty="0"/>
          </a:p>
        </p:txBody>
      </p:sp>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l="59" r="26040"/>
          <a:stretch/>
        </p:blipFill>
        <p:spPr bwMode="auto">
          <a:xfrm>
            <a:off x="5257800" y="1066800"/>
            <a:ext cx="3048000" cy="3124200"/>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189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944562"/>
          </a:xfrm>
        </p:spPr>
        <p:txBody>
          <a:bodyPr/>
          <a:lstStyle/>
          <a:p>
            <a:pPr algn="ctr"/>
            <a:r>
              <a:rPr lang="en-US" dirty="0" smtClean="0"/>
              <a:t>Income Privilege</a:t>
            </a:r>
            <a:endParaRPr lang="en-US" dirty="0"/>
          </a:p>
        </p:txBody>
      </p:sp>
      <p:sp>
        <p:nvSpPr>
          <p:cNvPr id="3" name="Content Placeholder 2"/>
          <p:cNvSpPr>
            <a:spLocks noGrp="1"/>
          </p:cNvSpPr>
          <p:nvPr>
            <p:ph idx="1"/>
          </p:nvPr>
        </p:nvSpPr>
        <p:spPr>
          <a:xfrm>
            <a:off x="457200" y="1143000"/>
            <a:ext cx="7620000" cy="5334000"/>
          </a:xfrm>
        </p:spPr>
        <p:txBody>
          <a:bodyPr>
            <a:normAutofit fontScale="92500" lnSpcReduction="20000"/>
          </a:bodyPr>
          <a:lstStyle/>
          <a:p>
            <a:r>
              <a:rPr lang="en-US" sz="2800" dirty="0" smtClean="0"/>
              <a:t>Both high and low income can spend much of what they make, so you can still be “rich” and have class privilege if you have $0 at the end of the month. </a:t>
            </a:r>
          </a:p>
          <a:p>
            <a:endParaRPr lang="en-US" dirty="0" smtClean="0"/>
          </a:p>
          <a:p>
            <a:pPr marL="114300" indent="0">
              <a:buNone/>
            </a:pPr>
            <a:r>
              <a:rPr lang="en-US" sz="2500" dirty="0" smtClean="0"/>
              <a:t>Consider:</a:t>
            </a:r>
            <a:endParaRPr lang="en-US" sz="2500" dirty="0"/>
          </a:p>
          <a:p>
            <a:pPr>
              <a:defRPr/>
            </a:pPr>
            <a:r>
              <a:rPr lang="en-US" sz="2600" dirty="0"/>
              <a:t>I can buy things for my comfort</a:t>
            </a:r>
          </a:p>
          <a:p>
            <a:pPr>
              <a:defRPr/>
            </a:pPr>
            <a:r>
              <a:rPr lang="en-US" sz="2600" dirty="0" smtClean="0"/>
              <a:t>I </a:t>
            </a:r>
            <a:r>
              <a:rPr lang="en-US" sz="2600" dirty="0"/>
              <a:t>do not fear being hungry or homeless</a:t>
            </a:r>
          </a:p>
          <a:p>
            <a:pPr>
              <a:defRPr/>
            </a:pPr>
            <a:r>
              <a:rPr lang="en-US" sz="2600" dirty="0" smtClean="0"/>
              <a:t>I </a:t>
            </a:r>
            <a:r>
              <a:rPr lang="en-US" sz="2600" dirty="0"/>
              <a:t>have the time and money to take care of my body</a:t>
            </a:r>
          </a:p>
          <a:p>
            <a:pPr>
              <a:defRPr/>
            </a:pPr>
            <a:r>
              <a:rPr lang="en-US" sz="2600" dirty="0" smtClean="0"/>
              <a:t>I </a:t>
            </a:r>
            <a:r>
              <a:rPr lang="en-US" sz="2600" dirty="0"/>
              <a:t>do not worry about my access to medical care</a:t>
            </a:r>
          </a:p>
          <a:p>
            <a:pPr lvl="0">
              <a:defRPr/>
            </a:pPr>
            <a:r>
              <a:rPr lang="en-US" sz="2600" dirty="0" smtClean="0"/>
              <a:t>I can </a:t>
            </a:r>
            <a:r>
              <a:rPr lang="en-US" sz="2600" dirty="0"/>
              <a:t>advocate for </a:t>
            </a:r>
            <a:r>
              <a:rPr lang="en-US" sz="2600" dirty="0" smtClean="0"/>
              <a:t>my class without being </a:t>
            </a:r>
            <a:r>
              <a:rPr lang="en-US" sz="2600" dirty="0"/>
              <a:t>seen as looking for a handout</a:t>
            </a:r>
            <a:r>
              <a:rPr lang="en-US" sz="2600" dirty="0" smtClean="0"/>
              <a:t>.</a:t>
            </a:r>
          </a:p>
          <a:p>
            <a:pPr>
              <a:defRPr/>
            </a:pPr>
            <a:r>
              <a:rPr lang="en-US" sz="2600" dirty="0"/>
              <a:t>Whenever </a:t>
            </a:r>
            <a:r>
              <a:rPr lang="en-US" sz="2600" dirty="0" smtClean="0"/>
              <a:t>I’ve </a:t>
            </a:r>
            <a:r>
              <a:rPr lang="en-US" sz="2600" dirty="0"/>
              <a:t>moved out of </a:t>
            </a:r>
            <a:r>
              <a:rPr lang="en-US" sz="2600" dirty="0" smtClean="0"/>
              <a:t>my home </a:t>
            </a:r>
            <a:r>
              <a:rPr lang="en-US" sz="2600" dirty="0"/>
              <a:t>it has been voluntary, and </a:t>
            </a:r>
            <a:r>
              <a:rPr lang="en-US" sz="2600" dirty="0" smtClean="0"/>
              <a:t>I had </a:t>
            </a:r>
            <a:r>
              <a:rPr lang="en-US" sz="2600" dirty="0"/>
              <a:t>another home to move into</a:t>
            </a:r>
            <a:r>
              <a:rPr lang="en-US" sz="2600" dirty="0" smtClean="0"/>
              <a:t>.</a:t>
            </a:r>
          </a:p>
          <a:p>
            <a:pPr>
              <a:defRPr/>
            </a:pPr>
            <a:r>
              <a:rPr lang="en-US" sz="2600" dirty="0" smtClean="0"/>
              <a:t>I hunted for sport, not because of food insecurity</a:t>
            </a:r>
            <a:endParaRPr lang="en-US" sz="2600" dirty="0"/>
          </a:p>
          <a:p>
            <a:pPr marL="114300" indent="0">
              <a:buNone/>
              <a:defRPr/>
            </a:pPr>
            <a:r>
              <a:rPr lang="en-US" sz="1200" dirty="0" smtClean="0"/>
              <a:t>Pease, Bob. 2010. </a:t>
            </a:r>
            <a:r>
              <a:rPr lang="en-US" sz="1200" i="1" dirty="0"/>
              <a:t>Undoing Privilege </a:t>
            </a:r>
            <a:r>
              <a:rPr lang="en-US" sz="1200" dirty="0"/>
              <a:t>(Zed </a:t>
            </a:r>
            <a:r>
              <a:rPr lang="en-US" sz="1200" dirty="0" smtClean="0"/>
              <a:t>Books); 30+ Examples of Middle to Upper </a:t>
            </a:r>
            <a:r>
              <a:rPr lang="en-US" sz="1200" dirty="0"/>
              <a:t>Class Privilege, </a:t>
            </a:r>
            <a:r>
              <a:rPr lang="en-US" sz="1200" dirty="0">
                <a:hlinkClick r:id="rId3"/>
              </a:rPr>
              <a:t>http://itspronouncedmetrosexual.com/2012/10/list-of-upperclass-privilege</a:t>
            </a:r>
            <a:r>
              <a:rPr lang="en-US" sz="1200" dirty="0" smtClean="0">
                <a:hlinkClick r:id="rId3"/>
              </a:rPr>
              <a:t>/</a:t>
            </a:r>
            <a:r>
              <a:rPr lang="en-US" sz="1200" dirty="0" smtClean="0"/>
              <a:t>. </a:t>
            </a:r>
            <a:endParaRPr lang="en-US" sz="12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133600"/>
            <a:ext cx="2743200" cy="13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32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algn="ctr"/>
            <a:r>
              <a:rPr lang="en-US" dirty="0" smtClean="0"/>
              <a:t>Income Distribution, 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1102992"/>
              </p:ext>
            </p:extLst>
          </p:nvPr>
        </p:nvGraphicFramePr>
        <p:xfrm>
          <a:off x="533400" y="1295401"/>
          <a:ext cx="7482133" cy="4495798"/>
        </p:xfrm>
        <a:graphic>
          <a:graphicData uri="http://schemas.openxmlformats.org/drawingml/2006/table">
            <a:tbl>
              <a:tblPr firstRow="1" bandRow="1">
                <a:tableStyleId>{5C22544A-7EE6-4342-B048-85BDC9FD1C3A}</a:tableStyleId>
              </a:tblPr>
              <a:tblGrid>
                <a:gridCol w="1995236"/>
                <a:gridCol w="2194759"/>
                <a:gridCol w="3292138"/>
              </a:tblGrid>
              <a:tr h="1118482">
                <a:tc>
                  <a:txBody>
                    <a:bodyPr/>
                    <a:lstStyle/>
                    <a:p>
                      <a:pPr algn="ctr"/>
                      <a:r>
                        <a:rPr lang="en-US" dirty="0" smtClean="0"/>
                        <a:t>Households</a:t>
                      </a:r>
                      <a:endParaRPr lang="en-US" dirty="0"/>
                    </a:p>
                  </a:txBody>
                  <a:tcPr anchor="ctr"/>
                </a:tc>
                <a:tc>
                  <a:txBody>
                    <a:bodyPr/>
                    <a:lstStyle/>
                    <a:p>
                      <a:pPr algn="ctr"/>
                      <a:r>
                        <a:rPr lang="en-US" dirty="0" smtClean="0"/>
                        <a:t>Share of Aggregate Income</a:t>
                      </a:r>
                      <a:endParaRPr lang="en-US" dirty="0"/>
                    </a:p>
                  </a:txBody>
                  <a:tcPr anchor="ctr"/>
                </a:tc>
                <a:tc>
                  <a:txBody>
                    <a:bodyPr/>
                    <a:lstStyle/>
                    <a:p>
                      <a:pPr algn="ctr"/>
                      <a:r>
                        <a:rPr lang="en-US" dirty="0" smtClean="0"/>
                        <a:t>Upper Limit </a:t>
                      </a:r>
                    </a:p>
                    <a:p>
                      <a:pPr algn="ctr"/>
                      <a:r>
                        <a:rPr lang="en-US" dirty="0" smtClean="0"/>
                        <a:t>(You are in this group if </a:t>
                      </a:r>
                    </a:p>
                    <a:p>
                      <a:pPr algn="ctr"/>
                      <a:r>
                        <a:rPr lang="en-US" dirty="0" smtClean="0"/>
                        <a:t>you make less than…)</a:t>
                      </a:r>
                      <a:endParaRPr lang="en-US" dirty="0"/>
                    </a:p>
                  </a:txBody>
                  <a:tcPr/>
                </a:tc>
              </a:tr>
              <a:tr h="498685">
                <a:tc>
                  <a:txBody>
                    <a:bodyPr/>
                    <a:lstStyle/>
                    <a:p>
                      <a:r>
                        <a:rPr lang="en-US" dirty="0" smtClean="0"/>
                        <a:t>Lowest Fifth</a:t>
                      </a:r>
                      <a:endParaRPr lang="en-US" dirty="0"/>
                    </a:p>
                  </a:txBody>
                  <a:tcPr/>
                </a:tc>
                <a:tc>
                  <a:txBody>
                    <a:bodyPr/>
                    <a:lstStyle/>
                    <a:p>
                      <a:pPr algn="ctr"/>
                      <a:r>
                        <a:rPr lang="en-US" b="1" dirty="0" smtClean="0"/>
                        <a:t>3.3%</a:t>
                      </a:r>
                      <a:endParaRPr lang="en-US" b="1" dirty="0"/>
                    </a:p>
                  </a:txBody>
                  <a:tcPr/>
                </a:tc>
                <a:tc>
                  <a:txBody>
                    <a:bodyPr/>
                    <a:lstStyle/>
                    <a:p>
                      <a:pPr algn="ctr"/>
                      <a:r>
                        <a:rPr lang="en-US" dirty="0" smtClean="0"/>
                        <a:t>$20,000</a:t>
                      </a:r>
                      <a:endParaRPr lang="en-US" dirty="0"/>
                    </a:p>
                  </a:txBody>
                  <a:tcPr/>
                </a:tc>
              </a:tr>
              <a:tr h="498685">
                <a:tc>
                  <a:txBody>
                    <a:bodyPr/>
                    <a:lstStyle/>
                    <a:p>
                      <a:r>
                        <a:rPr lang="en-US" dirty="0" smtClean="0"/>
                        <a:t>Second Fifth</a:t>
                      </a:r>
                      <a:endParaRPr lang="en-US" dirty="0"/>
                    </a:p>
                  </a:txBody>
                  <a:tcPr/>
                </a:tc>
                <a:tc>
                  <a:txBody>
                    <a:bodyPr/>
                    <a:lstStyle/>
                    <a:p>
                      <a:pPr algn="ctr"/>
                      <a:r>
                        <a:rPr lang="en-US" b="0" dirty="0" smtClean="0"/>
                        <a:t>8.5%</a:t>
                      </a:r>
                      <a:endParaRPr lang="en-US" b="0" dirty="0"/>
                    </a:p>
                  </a:txBody>
                  <a:tcPr/>
                </a:tc>
                <a:tc>
                  <a:txBody>
                    <a:bodyPr/>
                    <a:lstStyle/>
                    <a:p>
                      <a:pPr algn="ctr"/>
                      <a:r>
                        <a:rPr lang="en-US" dirty="0" smtClean="0"/>
                        <a:t>$38,043</a:t>
                      </a:r>
                      <a:endParaRPr lang="en-US" dirty="0"/>
                    </a:p>
                  </a:txBody>
                  <a:tcPr/>
                </a:tc>
              </a:tr>
              <a:tr h="498685">
                <a:tc>
                  <a:txBody>
                    <a:bodyPr/>
                    <a:lstStyle/>
                    <a:p>
                      <a:r>
                        <a:rPr lang="en-US" dirty="0" smtClean="0"/>
                        <a:t>Third Fifth</a:t>
                      </a:r>
                      <a:endParaRPr lang="en-US" dirty="0"/>
                    </a:p>
                  </a:txBody>
                  <a:tcPr/>
                </a:tc>
                <a:tc>
                  <a:txBody>
                    <a:bodyPr/>
                    <a:lstStyle/>
                    <a:p>
                      <a:pPr algn="ctr"/>
                      <a:r>
                        <a:rPr lang="en-US" b="0" dirty="0" smtClean="0"/>
                        <a:t>14.6%</a:t>
                      </a:r>
                      <a:endParaRPr lang="en-US" b="0" dirty="0"/>
                    </a:p>
                  </a:txBody>
                  <a:tcPr/>
                </a:tc>
                <a:tc>
                  <a:txBody>
                    <a:bodyPr/>
                    <a:lstStyle/>
                    <a:p>
                      <a:pPr algn="ctr"/>
                      <a:r>
                        <a:rPr lang="en-US" dirty="0" smtClean="0"/>
                        <a:t>$61,735</a:t>
                      </a:r>
                      <a:endParaRPr lang="en-US" dirty="0"/>
                    </a:p>
                  </a:txBody>
                  <a:tcPr/>
                </a:tc>
              </a:tr>
              <a:tr h="498685">
                <a:tc>
                  <a:txBody>
                    <a:bodyPr/>
                    <a:lstStyle/>
                    <a:p>
                      <a:r>
                        <a:rPr lang="en-US" dirty="0" smtClean="0"/>
                        <a:t>Fourth Fifth</a:t>
                      </a:r>
                      <a:endParaRPr lang="en-US" dirty="0"/>
                    </a:p>
                  </a:txBody>
                  <a:tcPr/>
                </a:tc>
                <a:tc>
                  <a:txBody>
                    <a:bodyPr/>
                    <a:lstStyle/>
                    <a:p>
                      <a:pPr algn="ctr"/>
                      <a:r>
                        <a:rPr lang="en-US" b="0" dirty="0" smtClean="0"/>
                        <a:t>23.4%</a:t>
                      </a:r>
                      <a:endParaRPr lang="en-US" b="0" dirty="0"/>
                    </a:p>
                  </a:txBody>
                  <a:tcPr/>
                </a:tc>
                <a:tc>
                  <a:txBody>
                    <a:bodyPr/>
                    <a:lstStyle/>
                    <a:p>
                      <a:pPr algn="ctr"/>
                      <a:r>
                        <a:rPr lang="en-US" dirty="0" smtClean="0"/>
                        <a:t>$100,065</a:t>
                      </a:r>
                      <a:endParaRPr lang="en-US" dirty="0"/>
                    </a:p>
                  </a:txBody>
                  <a:tcPr/>
                </a:tc>
              </a:tr>
              <a:tr h="498685">
                <a:tc>
                  <a:txBody>
                    <a:bodyPr/>
                    <a:lstStyle/>
                    <a:p>
                      <a:r>
                        <a:rPr lang="en-US" dirty="0" smtClean="0"/>
                        <a:t>Highest Fifth</a:t>
                      </a:r>
                      <a:endParaRPr lang="en-US" dirty="0"/>
                    </a:p>
                  </a:txBody>
                  <a:tcPr/>
                </a:tc>
                <a:tc>
                  <a:txBody>
                    <a:bodyPr/>
                    <a:lstStyle/>
                    <a:p>
                      <a:pPr algn="ctr"/>
                      <a:r>
                        <a:rPr lang="en-US" b="1" dirty="0" smtClean="0"/>
                        <a:t>50.2%</a:t>
                      </a:r>
                      <a:endParaRPr lang="en-US" b="1" dirty="0"/>
                    </a:p>
                  </a:txBody>
                  <a:tcPr/>
                </a:tc>
                <a:tc>
                  <a:txBody>
                    <a:bodyPr/>
                    <a:lstStyle/>
                    <a:p>
                      <a:pPr algn="ctr"/>
                      <a:r>
                        <a:rPr lang="en-US" sz="2400" b="1" dirty="0" smtClean="0"/>
                        <a:t>????</a:t>
                      </a:r>
                      <a:endParaRPr lang="en-US" sz="2400" b="1" dirty="0"/>
                    </a:p>
                  </a:txBody>
                  <a:tcPr/>
                </a:tc>
              </a:tr>
              <a:tr h="385206">
                <a:tc>
                  <a:txBody>
                    <a:bodyPr/>
                    <a:lstStyle/>
                    <a:p>
                      <a:endParaRPr lang="en-US" dirty="0"/>
                    </a:p>
                  </a:txBody>
                  <a:tcPr/>
                </a:tc>
                <a:tc>
                  <a:txBody>
                    <a:bodyPr/>
                    <a:lstStyle/>
                    <a:p>
                      <a:pPr algn="ctr"/>
                      <a:endParaRPr lang="en-US" b="1" dirty="0"/>
                    </a:p>
                  </a:txBody>
                  <a:tcPr/>
                </a:tc>
                <a:tc>
                  <a:txBody>
                    <a:bodyPr/>
                    <a:lstStyle/>
                    <a:p>
                      <a:pPr algn="ctr"/>
                      <a:endParaRPr lang="en-US" dirty="0"/>
                    </a:p>
                  </a:txBody>
                  <a:tcPr/>
                </a:tc>
              </a:tr>
              <a:tr h="498685">
                <a:tc>
                  <a:txBody>
                    <a:bodyPr/>
                    <a:lstStyle/>
                    <a:p>
                      <a:r>
                        <a:rPr lang="en-US" dirty="0" smtClean="0"/>
                        <a:t>Top 5%</a:t>
                      </a:r>
                      <a:endParaRPr lang="en-US" dirty="0"/>
                    </a:p>
                  </a:txBody>
                  <a:tcPr/>
                </a:tc>
                <a:tc>
                  <a:txBody>
                    <a:bodyPr/>
                    <a:lstStyle/>
                    <a:p>
                      <a:pPr algn="ctr"/>
                      <a:r>
                        <a:rPr lang="en-US" b="1" dirty="0" smtClean="0"/>
                        <a:t>21.3%</a:t>
                      </a:r>
                      <a:endParaRPr lang="en-US" b="1" dirty="0"/>
                    </a:p>
                  </a:txBody>
                  <a:tcPr/>
                </a:tc>
                <a:tc>
                  <a:txBody>
                    <a:bodyPr/>
                    <a:lstStyle/>
                    <a:p>
                      <a:pPr algn="ctr"/>
                      <a:r>
                        <a:rPr lang="en-US" dirty="0" smtClean="0"/>
                        <a:t>Lower limit = $180,810</a:t>
                      </a:r>
                      <a:endParaRPr lang="en-US" dirty="0"/>
                    </a:p>
                  </a:txBody>
                  <a:tcPr/>
                </a:tc>
              </a:tr>
            </a:tbl>
          </a:graphicData>
        </a:graphic>
      </p:graphicFrame>
      <p:sp>
        <p:nvSpPr>
          <p:cNvPr id="6" name="TextBox 5"/>
          <p:cNvSpPr txBox="1"/>
          <p:nvPr/>
        </p:nvSpPr>
        <p:spPr>
          <a:xfrm>
            <a:off x="76200" y="6091535"/>
            <a:ext cx="8382000" cy="461665"/>
          </a:xfrm>
          <a:prstGeom prst="rect">
            <a:avLst/>
          </a:prstGeom>
          <a:noFill/>
        </p:spPr>
        <p:txBody>
          <a:bodyPr wrap="square" rtlCol="0">
            <a:spAutoFit/>
          </a:bodyPr>
          <a:lstStyle/>
          <a:p>
            <a:pPr algn="ctr"/>
            <a:r>
              <a:rPr lang="en-US" sz="1200" dirty="0"/>
              <a:t>U.S. Census Bureau, Current Population Survey, Annual Social and Economic </a:t>
            </a:r>
            <a:r>
              <a:rPr lang="en-US" sz="1200" dirty="0" smtClean="0"/>
              <a:t>Supplements, Tables H-1 and H-2</a:t>
            </a:r>
          </a:p>
          <a:p>
            <a:pPr algn="ctr"/>
            <a:r>
              <a:rPr lang="en-US" sz="1200" dirty="0">
                <a:hlinkClick r:id="rId3"/>
              </a:rPr>
              <a:t>http://www.census.gov/hhes/www/income/data/historical/household</a:t>
            </a:r>
            <a:r>
              <a:rPr lang="en-US" sz="1200" dirty="0" smtClean="0">
                <a:hlinkClick r:id="rId3"/>
              </a:rPr>
              <a:t>/</a:t>
            </a:r>
            <a:endParaRPr lang="en-US" sz="1200" dirty="0" smtClean="0"/>
          </a:p>
        </p:txBody>
      </p:sp>
    </p:spTree>
    <p:extLst>
      <p:ext uri="{BB962C8B-B14F-4D97-AF65-F5344CB8AC3E}">
        <p14:creationId xmlns:p14="http://schemas.microsoft.com/office/powerpoint/2010/main" val="138082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algn="ctr"/>
            <a:r>
              <a:rPr lang="en-US" dirty="0" smtClean="0"/>
              <a:t>Income Distribution, 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4810700"/>
              </p:ext>
            </p:extLst>
          </p:nvPr>
        </p:nvGraphicFramePr>
        <p:xfrm>
          <a:off x="580534" y="1143000"/>
          <a:ext cx="4220066" cy="4495797"/>
        </p:xfrm>
        <a:graphic>
          <a:graphicData uri="http://schemas.openxmlformats.org/drawingml/2006/table">
            <a:tbl>
              <a:tblPr firstRow="1" bandRow="1">
                <a:tableStyleId>{5C22544A-7EE6-4342-B048-85BDC9FD1C3A}</a:tableStyleId>
              </a:tblPr>
              <a:tblGrid>
                <a:gridCol w="1592478"/>
                <a:gridCol w="2627588"/>
              </a:tblGrid>
              <a:tr h="1172818">
                <a:tc>
                  <a:txBody>
                    <a:bodyPr/>
                    <a:lstStyle/>
                    <a:p>
                      <a:pPr algn="ctr"/>
                      <a:r>
                        <a:rPr lang="en-US" dirty="0" smtClean="0"/>
                        <a:t>Households</a:t>
                      </a:r>
                      <a:endParaRPr lang="en-US" dirty="0"/>
                    </a:p>
                  </a:txBody>
                  <a:tcPr anchor="ctr"/>
                </a:tc>
                <a:tc>
                  <a:txBody>
                    <a:bodyPr/>
                    <a:lstStyle/>
                    <a:p>
                      <a:pPr algn="ctr"/>
                      <a:r>
                        <a:rPr lang="en-US" dirty="0" smtClean="0"/>
                        <a:t>Upper Limit </a:t>
                      </a:r>
                    </a:p>
                    <a:p>
                      <a:pPr algn="ctr"/>
                      <a:r>
                        <a:rPr lang="en-US" dirty="0" smtClean="0"/>
                        <a:t>(You are in this group if </a:t>
                      </a:r>
                    </a:p>
                    <a:p>
                      <a:pPr algn="ctr"/>
                      <a:r>
                        <a:rPr lang="en-US" dirty="0" smtClean="0"/>
                        <a:t>you make less than…)</a:t>
                      </a:r>
                      <a:endParaRPr lang="en-US" dirty="0"/>
                    </a:p>
                  </a:txBody>
                  <a:tcPr/>
                </a:tc>
              </a:tr>
              <a:tr h="475642">
                <a:tc>
                  <a:txBody>
                    <a:bodyPr/>
                    <a:lstStyle/>
                    <a:p>
                      <a:r>
                        <a:rPr lang="en-US" dirty="0" smtClean="0"/>
                        <a:t>Lowest Fifth</a:t>
                      </a:r>
                      <a:endParaRPr lang="en-US" dirty="0"/>
                    </a:p>
                  </a:txBody>
                  <a:tcPr/>
                </a:tc>
                <a:tc>
                  <a:txBody>
                    <a:bodyPr/>
                    <a:lstStyle/>
                    <a:p>
                      <a:pPr algn="ctr"/>
                      <a:r>
                        <a:rPr lang="en-US" dirty="0" smtClean="0"/>
                        <a:t>$20,000</a:t>
                      </a:r>
                      <a:endParaRPr lang="en-US" dirty="0"/>
                    </a:p>
                  </a:txBody>
                  <a:tcPr/>
                </a:tc>
              </a:tr>
              <a:tr h="475642">
                <a:tc>
                  <a:txBody>
                    <a:bodyPr/>
                    <a:lstStyle/>
                    <a:p>
                      <a:r>
                        <a:rPr lang="en-US" dirty="0" smtClean="0"/>
                        <a:t>Second Fifth</a:t>
                      </a:r>
                      <a:endParaRPr lang="en-US" dirty="0"/>
                    </a:p>
                  </a:txBody>
                  <a:tcPr/>
                </a:tc>
                <a:tc>
                  <a:txBody>
                    <a:bodyPr/>
                    <a:lstStyle/>
                    <a:p>
                      <a:pPr algn="ctr"/>
                      <a:r>
                        <a:rPr lang="en-US" dirty="0" smtClean="0"/>
                        <a:t>$38,043</a:t>
                      </a:r>
                      <a:endParaRPr lang="en-US" dirty="0"/>
                    </a:p>
                  </a:txBody>
                  <a:tcPr/>
                </a:tc>
              </a:tr>
              <a:tr h="475642">
                <a:tc>
                  <a:txBody>
                    <a:bodyPr/>
                    <a:lstStyle/>
                    <a:p>
                      <a:r>
                        <a:rPr lang="en-US" dirty="0" smtClean="0"/>
                        <a:t>Third Fifth</a:t>
                      </a:r>
                      <a:endParaRPr lang="en-US" dirty="0"/>
                    </a:p>
                  </a:txBody>
                  <a:tcPr/>
                </a:tc>
                <a:tc>
                  <a:txBody>
                    <a:bodyPr/>
                    <a:lstStyle/>
                    <a:p>
                      <a:pPr algn="ctr"/>
                      <a:r>
                        <a:rPr lang="en-US" dirty="0" smtClean="0"/>
                        <a:t>$61,735</a:t>
                      </a:r>
                      <a:endParaRPr lang="en-US" dirty="0"/>
                    </a:p>
                  </a:txBody>
                  <a:tcPr/>
                </a:tc>
              </a:tr>
              <a:tr h="475642">
                <a:tc>
                  <a:txBody>
                    <a:bodyPr/>
                    <a:lstStyle/>
                    <a:p>
                      <a:r>
                        <a:rPr lang="en-US" dirty="0" smtClean="0"/>
                        <a:t>Fourth Fifth</a:t>
                      </a:r>
                      <a:endParaRPr lang="en-US" dirty="0"/>
                    </a:p>
                  </a:txBody>
                  <a:tcPr/>
                </a:tc>
                <a:tc>
                  <a:txBody>
                    <a:bodyPr/>
                    <a:lstStyle/>
                    <a:p>
                      <a:pPr algn="ctr"/>
                      <a:r>
                        <a:rPr lang="en-US" dirty="0" smtClean="0"/>
                        <a:t>$100,065</a:t>
                      </a:r>
                      <a:endParaRPr lang="en-US" dirty="0"/>
                    </a:p>
                  </a:txBody>
                  <a:tcPr/>
                </a:tc>
              </a:tr>
              <a:tr h="475642">
                <a:tc>
                  <a:txBody>
                    <a:bodyPr/>
                    <a:lstStyle/>
                    <a:p>
                      <a:r>
                        <a:rPr lang="en-US" dirty="0" smtClean="0"/>
                        <a:t>Highest Fifth</a:t>
                      </a:r>
                      <a:endParaRPr lang="en-US" dirty="0"/>
                    </a:p>
                  </a:txBody>
                  <a:tcPr/>
                </a:tc>
                <a:tc>
                  <a:txBody>
                    <a:bodyPr/>
                    <a:lstStyle/>
                    <a:p>
                      <a:pPr algn="ctr"/>
                      <a:endParaRPr lang="en-US" dirty="0"/>
                    </a:p>
                  </a:txBody>
                  <a:tcPr/>
                </a:tc>
              </a:tr>
              <a:tr h="469127">
                <a:tc>
                  <a:txBody>
                    <a:bodyPr/>
                    <a:lstStyle/>
                    <a:p>
                      <a:endParaRPr lang="en-US" dirty="0"/>
                    </a:p>
                  </a:txBody>
                  <a:tcPr/>
                </a:tc>
                <a:tc>
                  <a:txBody>
                    <a:bodyPr/>
                    <a:lstStyle/>
                    <a:p>
                      <a:pPr algn="ctr"/>
                      <a:endParaRPr lang="en-US" dirty="0"/>
                    </a:p>
                  </a:txBody>
                  <a:tcPr/>
                </a:tc>
              </a:tr>
              <a:tr h="475642">
                <a:tc>
                  <a:txBody>
                    <a:bodyPr/>
                    <a:lstStyle/>
                    <a:p>
                      <a:r>
                        <a:rPr lang="en-US" dirty="0" smtClean="0"/>
                        <a:t>Top 5%</a:t>
                      </a:r>
                      <a:endParaRPr lang="en-US" dirty="0"/>
                    </a:p>
                  </a:txBody>
                  <a:tcPr/>
                </a:tc>
                <a:tc>
                  <a:txBody>
                    <a:bodyPr/>
                    <a:lstStyle/>
                    <a:p>
                      <a:pPr algn="ctr"/>
                      <a:r>
                        <a:rPr lang="en-US" dirty="0" smtClean="0"/>
                        <a:t>Lower limit = $180,810</a:t>
                      </a:r>
                      <a:endParaRPr lang="en-US" dirty="0"/>
                    </a:p>
                  </a:txBody>
                  <a:tcPr/>
                </a:tc>
              </a:tr>
            </a:tbl>
          </a:graphicData>
        </a:graphic>
      </p:graphicFrame>
      <p:sp>
        <p:nvSpPr>
          <p:cNvPr id="6" name="TextBox 5"/>
          <p:cNvSpPr txBox="1"/>
          <p:nvPr/>
        </p:nvSpPr>
        <p:spPr>
          <a:xfrm>
            <a:off x="76200" y="5906869"/>
            <a:ext cx="8382000" cy="646331"/>
          </a:xfrm>
          <a:prstGeom prst="rect">
            <a:avLst/>
          </a:prstGeom>
          <a:noFill/>
        </p:spPr>
        <p:txBody>
          <a:bodyPr wrap="square" rtlCol="0">
            <a:spAutoFit/>
          </a:bodyPr>
          <a:lstStyle/>
          <a:p>
            <a:r>
              <a:rPr lang="en-US" sz="1200" dirty="0"/>
              <a:t>U.S. Census Bureau, Current Population Survey, Annual Social and Economic </a:t>
            </a:r>
            <a:r>
              <a:rPr lang="en-US" sz="1200" dirty="0" smtClean="0"/>
              <a:t>Supplements, Tables H-1 and H-2</a:t>
            </a:r>
          </a:p>
          <a:p>
            <a:r>
              <a:rPr lang="en-US" sz="1200" dirty="0">
                <a:hlinkClick r:id="rId3"/>
              </a:rPr>
              <a:t>http://www.census.gov/hhes/www/income/data/historical/household</a:t>
            </a:r>
            <a:r>
              <a:rPr lang="en-US" sz="1200" dirty="0" smtClean="0">
                <a:hlinkClick r:id="rId3"/>
              </a:rPr>
              <a:t>/</a:t>
            </a:r>
            <a:endParaRPr lang="en-US" sz="1200" dirty="0" smtClean="0"/>
          </a:p>
          <a:p>
            <a:r>
              <a:rPr lang="en-US" sz="1200" dirty="0"/>
              <a:t>2010 Highest Paid hedge-Fund Managers (2011) </a:t>
            </a:r>
            <a:r>
              <a:rPr lang="en-US" sz="1200" dirty="0">
                <a:hlinkClick r:id="rId4"/>
              </a:rPr>
              <a:t>http://www.therichest.org/business/highest-paid-hedge-fund-managers-2010</a:t>
            </a:r>
            <a:r>
              <a:rPr lang="en-US" sz="1200" dirty="0" smtClean="0">
                <a:hlinkClick r:id="rId4"/>
              </a:rPr>
              <a:t>/</a:t>
            </a:r>
            <a:endParaRPr lang="en-US" sz="1200" dirty="0"/>
          </a:p>
        </p:txBody>
      </p:sp>
      <p:sp>
        <p:nvSpPr>
          <p:cNvPr id="8" name="Left Arrow Callout 7"/>
          <p:cNvSpPr/>
          <p:nvPr/>
        </p:nvSpPr>
        <p:spPr>
          <a:xfrm>
            <a:off x="4343400" y="3686650"/>
            <a:ext cx="3962400" cy="1799749"/>
          </a:xfrm>
          <a:prstGeom prst="leftArrowCallout">
            <a:avLst>
              <a:gd name="adj1" fmla="val 23350"/>
              <a:gd name="adj2" fmla="val 25000"/>
              <a:gd name="adj3" fmla="val 11529"/>
              <a:gd name="adj4" fmla="val 826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29200" y="3686651"/>
            <a:ext cx="3276600" cy="1723549"/>
          </a:xfrm>
          <a:prstGeom prst="rect">
            <a:avLst/>
          </a:prstGeom>
          <a:noFill/>
        </p:spPr>
        <p:txBody>
          <a:bodyPr wrap="square" rtlCol="0">
            <a:spAutoFit/>
          </a:bodyPr>
          <a:lstStyle/>
          <a:p>
            <a:pPr algn="ctr"/>
            <a:r>
              <a:rPr lang="en-US" sz="2400" dirty="0" smtClean="0">
                <a:solidFill>
                  <a:schemeClr val="bg1"/>
                </a:solidFill>
              </a:rPr>
              <a:t>John Paulson </a:t>
            </a:r>
            <a:r>
              <a:rPr lang="en-US" sz="2400" dirty="0">
                <a:solidFill>
                  <a:schemeClr val="bg1"/>
                </a:solidFill>
              </a:rPr>
              <a:t>$4.9 </a:t>
            </a:r>
            <a:r>
              <a:rPr lang="en-US" sz="2400" dirty="0" smtClean="0">
                <a:solidFill>
                  <a:schemeClr val="bg1"/>
                </a:solidFill>
              </a:rPr>
              <a:t>billion</a:t>
            </a:r>
          </a:p>
          <a:p>
            <a:pPr algn="ctr"/>
            <a:endParaRPr lang="en-US" sz="1000" dirty="0">
              <a:solidFill>
                <a:schemeClr val="bg1"/>
              </a:solidFill>
            </a:endParaRPr>
          </a:p>
          <a:p>
            <a:pPr algn="ctr"/>
            <a:r>
              <a:rPr lang="en-US" sz="2400" dirty="0">
                <a:solidFill>
                  <a:schemeClr val="bg1"/>
                </a:solidFill>
              </a:rPr>
              <a:t>Ray </a:t>
            </a:r>
            <a:r>
              <a:rPr lang="en-US" sz="2400" dirty="0" err="1">
                <a:solidFill>
                  <a:schemeClr val="bg1"/>
                </a:solidFill>
              </a:rPr>
              <a:t>Dalio</a:t>
            </a:r>
            <a:r>
              <a:rPr lang="en-US" sz="2400" dirty="0">
                <a:solidFill>
                  <a:schemeClr val="bg1"/>
                </a:solidFill>
              </a:rPr>
              <a:t> $3.1 </a:t>
            </a:r>
            <a:r>
              <a:rPr lang="en-US" sz="2400" dirty="0" smtClean="0">
                <a:solidFill>
                  <a:schemeClr val="bg1"/>
                </a:solidFill>
              </a:rPr>
              <a:t>billion</a:t>
            </a:r>
          </a:p>
          <a:p>
            <a:pPr algn="ctr"/>
            <a:endParaRPr lang="en-US" sz="2400" dirty="0">
              <a:solidFill>
                <a:schemeClr val="bg1"/>
              </a:solidFill>
            </a:endParaRPr>
          </a:p>
          <a:p>
            <a:pPr algn="ctr"/>
            <a:r>
              <a:rPr lang="en-US" sz="2400" dirty="0" smtClean="0">
                <a:solidFill>
                  <a:schemeClr val="bg1"/>
                </a:solidFill>
              </a:rPr>
              <a:t>(Hedge </a:t>
            </a:r>
            <a:r>
              <a:rPr lang="en-US" sz="2400" dirty="0">
                <a:solidFill>
                  <a:schemeClr val="bg1"/>
                </a:solidFill>
              </a:rPr>
              <a:t>fund </a:t>
            </a:r>
            <a:r>
              <a:rPr lang="en-US" sz="2400" dirty="0" smtClean="0">
                <a:solidFill>
                  <a:schemeClr val="bg1"/>
                </a:solidFill>
              </a:rPr>
              <a:t>managers) </a:t>
            </a:r>
            <a:endParaRPr lang="en-US" sz="2400" dirty="0">
              <a:solidFill>
                <a:schemeClr val="bg1"/>
              </a:solidFill>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767" y="1219200"/>
            <a:ext cx="185447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927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914400"/>
          </a:xfrm>
        </p:spPr>
        <p:txBody>
          <a:bodyPr/>
          <a:lstStyle/>
          <a:p>
            <a:pPr algn="ctr"/>
            <a:r>
              <a:rPr lang="en-US" dirty="0" smtClean="0"/>
              <a:t>Income Inequality Over Time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143000"/>
            <a:ext cx="7086600" cy="3429000"/>
          </a:xfrm>
        </p:spPr>
      </p:pic>
      <p:sp>
        <p:nvSpPr>
          <p:cNvPr id="7" name="TextBox 6"/>
          <p:cNvSpPr txBox="1"/>
          <p:nvPr/>
        </p:nvSpPr>
        <p:spPr>
          <a:xfrm>
            <a:off x="800100" y="6019800"/>
            <a:ext cx="7010400" cy="646331"/>
          </a:xfrm>
          <a:prstGeom prst="rect">
            <a:avLst/>
          </a:prstGeom>
          <a:noFill/>
        </p:spPr>
        <p:txBody>
          <a:bodyPr wrap="square" rtlCol="0">
            <a:spAutoFit/>
          </a:bodyPr>
          <a:lstStyle/>
          <a:p>
            <a:r>
              <a:rPr lang="en-US" sz="1200" dirty="0" smtClean="0"/>
              <a:t>CNN. </a:t>
            </a:r>
            <a:r>
              <a:rPr lang="en-US" sz="1200" dirty="0"/>
              <a:t>2011. </a:t>
            </a:r>
            <a:r>
              <a:rPr lang="en-US" sz="1200" dirty="0">
                <a:hlinkClick r:id="rId4"/>
              </a:rPr>
              <a:t>How the middle class became the </a:t>
            </a:r>
            <a:r>
              <a:rPr lang="en-US" sz="1200" dirty="0" smtClean="0">
                <a:hlinkClick r:id="rId4"/>
              </a:rPr>
              <a:t>underclass</a:t>
            </a:r>
            <a:r>
              <a:rPr lang="en-US" sz="1200" dirty="0" smtClean="0"/>
              <a:t>. </a:t>
            </a:r>
          </a:p>
          <a:p>
            <a:r>
              <a:rPr lang="en-US" sz="1200" dirty="0" smtClean="0"/>
              <a:t>For data used to build graph, see </a:t>
            </a:r>
            <a:r>
              <a:rPr lang="en-US" sz="1200" dirty="0" err="1" smtClean="0"/>
              <a:t>Emmanual</a:t>
            </a:r>
            <a:r>
              <a:rPr lang="en-US" sz="1200" dirty="0" smtClean="0"/>
              <a:t> </a:t>
            </a:r>
            <a:r>
              <a:rPr lang="en-US" sz="1200" dirty="0" err="1" smtClean="0"/>
              <a:t>Saez’s</a:t>
            </a:r>
            <a:r>
              <a:rPr lang="en-US" sz="1200" dirty="0"/>
              <a:t> webpage, </a:t>
            </a:r>
            <a:r>
              <a:rPr lang="en-US" sz="1200" dirty="0">
                <a:hlinkClick r:id="rId5"/>
              </a:rPr>
              <a:t>http://elsa.berkeley.edu/~saez</a:t>
            </a:r>
            <a:r>
              <a:rPr lang="en-US" sz="1200" dirty="0" smtClean="0">
                <a:hlinkClick r:id="rId5"/>
              </a:rPr>
              <a:t>/</a:t>
            </a:r>
            <a:r>
              <a:rPr lang="en-US" sz="1200" dirty="0" smtClean="0"/>
              <a:t>.</a:t>
            </a:r>
          </a:p>
          <a:p>
            <a:r>
              <a:rPr lang="en-US" sz="1200" dirty="0" err="1"/>
              <a:t>Whoriskey</a:t>
            </a:r>
            <a:r>
              <a:rPr lang="en-US" sz="1200" dirty="0"/>
              <a:t>, Peter. 2011. </a:t>
            </a:r>
            <a:r>
              <a:rPr lang="en-US" sz="1200" dirty="0">
                <a:hlinkClick r:id="rId6"/>
              </a:rPr>
              <a:t>With executive pay, rich pull away from rest of America</a:t>
            </a:r>
            <a:r>
              <a:rPr lang="en-US" sz="1200" dirty="0"/>
              <a:t>. </a:t>
            </a:r>
            <a:r>
              <a:rPr lang="en-US" sz="1200" i="1" dirty="0"/>
              <a:t>Washington Post</a:t>
            </a:r>
            <a:r>
              <a:rPr lang="en-US" sz="1200" dirty="0"/>
              <a:t>, June 18</a:t>
            </a:r>
            <a:r>
              <a:rPr lang="en-US" sz="1200" dirty="0" smtClean="0"/>
              <a:t>. </a:t>
            </a:r>
            <a:endParaRPr lang="en-US" sz="1200" dirty="0"/>
          </a:p>
        </p:txBody>
      </p:sp>
      <p:sp>
        <p:nvSpPr>
          <p:cNvPr id="3" name="TextBox 2"/>
          <p:cNvSpPr txBox="1"/>
          <p:nvPr/>
        </p:nvSpPr>
        <p:spPr>
          <a:xfrm>
            <a:off x="228600" y="4724400"/>
            <a:ext cx="8153400" cy="1200329"/>
          </a:xfrm>
          <a:prstGeom prst="rect">
            <a:avLst/>
          </a:prstGeom>
          <a:noFill/>
        </p:spPr>
        <p:txBody>
          <a:bodyPr wrap="square" rtlCol="0">
            <a:spAutoFit/>
          </a:bodyPr>
          <a:lstStyle/>
          <a:p>
            <a:r>
              <a:rPr lang="en-US" sz="2400" dirty="0"/>
              <a:t>Repeated surveys “since 1987 have found that 60 percent or more of Americans agree or strongly agree with the statement that ‘differences in income in America are too large</a:t>
            </a:r>
            <a:r>
              <a:rPr lang="en-US" sz="2400" dirty="0" smtClean="0"/>
              <a:t>.’”</a:t>
            </a:r>
            <a:endParaRPr lang="en-US" sz="2400" dirty="0"/>
          </a:p>
        </p:txBody>
      </p:sp>
    </p:spTree>
    <p:extLst>
      <p:ext uri="{BB962C8B-B14F-4D97-AF65-F5344CB8AC3E}">
        <p14:creationId xmlns:p14="http://schemas.microsoft.com/office/powerpoint/2010/main" val="12858949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6412075</TotalTime>
  <Words>3916</Words>
  <Application>Microsoft Office PowerPoint</Application>
  <PresentationFormat>On-screen Show (4:3)</PresentationFormat>
  <Paragraphs>401</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Adjacency</vt:lpstr>
      <vt:lpstr>Manifestations of Poverty:  The Rich Get Richer  and the Poor Get Prison </vt:lpstr>
      <vt:lpstr>PowerPoint Presentation</vt:lpstr>
      <vt:lpstr>Roadmap</vt:lpstr>
      <vt:lpstr> </vt:lpstr>
      <vt:lpstr>Income Overview</vt:lpstr>
      <vt:lpstr>Income Privilege</vt:lpstr>
      <vt:lpstr>Income Distribution, 2010</vt:lpstr>
      <vt:lpstr>Income Distribution, 2010</vt:lpstr>
      <vt:lpstr>Income Inequality Over Time</vt:lpstr>
      <vt:lpstr>Income Inequality: Executive Pay</vt:lpstr>
      <vt:lpstr>Income Inequality: International Comparisons</vt:lpstr>
      <vt:lpstr>Intergenerational Mobility</vt:lpstr>
      <vt:lpstr>Wealth Overview</vt:lpstr>
      <vt:lpstr>If you were going to be randomly placed in a society, how would you distribute wealth?</vt:lpstr>
      <vt:lpstr>If you were going to be randomly placed in a society, which one would you choose?</vt:lpstr>
      <vt:lpstr>If you were going to be randomly placed in a society, which would you choose?</vt:lpstr>
      <vt:lpstr>Actual, estimated and ideal distributions of wealth </vt:lpstr>
      <vt:lpstr>Wealth Distribution, 2010</vt:lpstr>
      <vt:lpstr>Inequality: Update from 2010</vt:lpstr>
      <vt:lpstr>Wealth: International Comparison</vt:lpstr>
      <vt:lpstr>Inequality between real and corporate persons, 2010</vt:lpstr>
      <vt:lpstr>Country GDP v Corporate Revenue, 2010</vt:lpstr>
      <vt:lpstr>Inequality, Crime and CJ</vt:lpstr>
      <vt:lpstr>Inequality &amp; Criminology</vt:lpstr>
      <vt:lpstr>Inequality &amp; crimes of the poor</vt:lpstr>
      <vt:lpstr>Inequality &amp; crimes of the rich</vt:lpstr>
      <vt:lpstr>Inequality &amp; Law Making</vt:lpstr>
      <vt:lpstr>Inequality in Policing/Regulation</vt:lpstr>
      <vt:lpstr>Inequality in Lawyers &amp;  Legal Outcomes</vt:lpstr>
      <vt:lpstr>Inequality and Criminal Justice</vt:lpstr>
      <vt:lpstr>Conclusion I: More inequality than you realize</vt:lpstr>
      <vt:lpstr>Conclusion II: Corporations have more power than you realize</vt:lpstr>
      <vt:lpstr>Conclusion III: Social Analysis and Criminology ‘Declassed’ </vt:lpstr>
      <vt:lpstr>Conclusion IV: Rule of Law increasingly broken</vt:lpstr>
      <vt:lpstr>Conclusion V: Need to Raise Basic Questions About Society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Rich Get Richer and the Poor Get Prison: Inequality, Corporate Power and Crime</dc:title>
  <dc:creator>Paul</dc:creator>
  <cp:lastModifiedBy>Paul</cp:lastModifiedBy>
  <cp:revision>394</cp:revision>
  <cp:lastPrinted>2012-11-25T01:21:03Z</cp:lastPrinted>
  <dcterms:created xsi:type="dcterms:W3CDTF">2012-02-29T21:45:54Z</dcterms:created>
  <dcterms:modified xsi:type="dcterms:W3CDTF">2014-08-02T14:10:31Z</dcterms:modified>
</cp:coreProperties>
</file>