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6" r:id="rId2"/>
    <p:sldId id="293" r:id="rId3"/>
    <p:sldId id="312" r:id="rId4"/>
    <p:sldId id="281" r:id="rId5"/>
    <p:sldId id="298" r:id="rId6"/>
    <p:sldId id="292" r:id="rId7"/>
    <p:sldId id="284" r:id="rId8"/>
    <p:sldId id="283" r:id="rId9"/>
    <p:sldId id="315" r:id="rId10"/>
    <p:sldId id="282" r:id="rId11"/>
    <p:sldId id="316" r:id="rId12"/>
    <p:sldId id="314" r:id="rId13"/>
    <p:sldId id="257" r:id="rId14"/>
    <p:sldId id="317" r:id="rId15"/>
    <p:sldId id="288" r:id="rId16"/>
    <p:sldId id="296" r:id="rId17"/>
    <p:sldId id="290" r:id="rId18"/>
    <p:sldId id="311" r:id="rId19"/>
    <p:sldId id="318" r:id="rId20"/>
    <p:sldId id="289" r:id="rId21"/>
    <p:sldId id="301" r:id="rId22"/>
    <p:sldId id="302" r:id="rId23"/>
    <p:sldId id="303" r:id="rId24"/>
    <p:sldId id="308" r:id="rId25"/>
    <p:sldId id="307" r:id="rId26"/>
    <p:sldId id="305" r:id="rId27"/>
    <p:sldId id="310" r:id="rId28"/>
    <p:sldId id="319" r:id="rId29"/>
    <p:sldId id="322" r:id="rId30"/>
    <p:sldId id="321" r:id="rId31"/>
    <p:sldId id="294" r:id="rId32"/>
    <p:sldId id="299" r:id="rId33"/>
    <p:sldId id="320" r:id="rId34"/>
    <p:sldId id="32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30"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CE2405-D191-4593-955B-A959BCC83F90}" type="datetimeFigureOut">
              <a:rPr lang="en-US" smtClean="0"/>
              <a:t>6/9/2014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61BAF9-AB88-44AF-A985-6E2CEA5AEAFC}" type="slidenum">
              <a:rPr lang="en-US" smtClean="0"/>
              <a:t>‹#›</a:t>
            </a:fld>
            <a:endParaRPr lang="en-US"/>
          </a:p>
        </p:txBody>
      </p:sp>
    </p:spTree>
    <p:extLst>
      <p:ext uri="{BB962C8B-B14F-4D97-AF65-F5344CB8AC3E}">
        <p14:creationId xmlns:p14="http://schemas.microsoft.com/office/powerpoint/2010/main" val="1274391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C4924-6C0D-4C1D-89DB-3BB7BAE60E05}" type="datetimeFigureOut">
              <a:rPr lang="en-US" smtClean="0"/>
              <a:t>6/9/2014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9226E-7AAC-4E0C-B12D-12A2280CBE8F}" type="slidenum">
              <a:rPr lang="en-US" smtClean="0"/>
              <a:t>‹#›</a:t>
            </a:fld>
            <a:endParaRPr lang="en-US" dirty="0"/>
          </a:p>
        </p:txBody>
      </p:sp>
    </p:spTree>
    <p:extLst>
      <p:ext uri="{BB962C8B-B14F-4D97-AF65-F5344CB8AC3E}">
        <p14:creationId xmlns:p14="http://schemas.microsoft.com/office/powerpoint/2010/main" val="62728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8" name="Slide Number Placeholder 7"/>
          <p:cNvSpPr>
            <a:spLocks noGrp="1"/>
          </p:cNvSpPr>
          <p:nvPr>
            <p:ph type="sldNum" sz="quarter" idx="11"/>
          </p:nvPr>
        </p:nvSpPr>
        <p:spPr/>
        <p:txBody>
          <a:bodyPr/>
          <a:lstStyle/>
          <a:p>
            <a:fld id="{A21F0FFC-E94C-47CD-83EE-93570DCF2A4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F0FFC-E94C-47CD-83EE-93570DCF2A48}"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F0FFC-E94C-47CD-83EE-93570DCF2A48}"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1F0FFC-E94C-47CD-83EE-93570DCF2A48}"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DD5B7-7904-49AB-8885-264F50CEA60C}" type="datetimeFigureOut">
              <a:rPr lang="en-US" smtClean="0"/>
              <a:t>6/9/2014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5DD5B7-7904-49AB-8885-264F50CEA60C}" type="datetimeFigureOut">
              <a:rPr lang="en-US" smtClean="0"/>
              <a:t>6/9/2014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21F0FFC-E94C-47CD-83EE-93570DCF2A48}"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topthedrugwar.org/chronicle-old/312/males.s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Microsoft_Excel_97-2003_Worksheet3.xls"/></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www.cas.go.jp/jp/seisaku/hourei/data/pfi.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shimaneasahi-rpc.go.jp/english/area/index.html"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www.shimaneasahi-rpc.go.jp/english/first/index.html" TargetMode="Externa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www.shimaneasahi-rpc.go.jp/english/tokucyo/index.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himaneasahi-rpc.go.jp/english/torikumi/index.html"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hyperlink" Target="http://www.asahi.com/national/update/0620/TKY201306200321.html" TargetMode="Externa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hyperlink" Target="http://www.obayashi.co.jp/english/ir/corporate_report/ir2012en.pdf" TargetMode="Externa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jcj.org/uploads/cjcj/documents/leighton_model_prisons_final_formatted.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www.peoplesmovementassembl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jcj.org/uploads/cjcj/documents/leighton_model_prisons_final_formatted.pdf"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ccuprint.org/"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aulsjusticepage.com/paul.htm" TargetMode="External"/><Relationship Id="rId2" Type="http://schemas.openxmlformats.org/officeDocument/2006/relationships/hyperlink" Target="http://paulsjusticepage.com/paul/pauls-cv.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cjcj.org/uploads/cjcj/documents/leighton_model_prisons_final_formatted.pdf." TargetMode="Externa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Microsoft_Excel_97-2003_Worksheet2.xls"/></Relationships>
</file>

<file path=ppt/slides/_rels/slide9.xml.rels><?xml version="1.0" encoding="UTF-8" standalone="yes"?>
<Relationships xmlns="http://schemas.openxmlformats.org/package/2006/relationships"><Relationship Id="rId3" Type="http://schemas.openxmlformats.org/officeDocument/2006/relationships/hyperlink" Target="http://www.asla.org/awards/2007/07winners/290_mesa.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382000" cy="685800"/>
          </a:xfrm>
        </p:spPr>
        <p:txBody>
          <a:bodyPr/>
          <a:lstStyle/>
          <a:p>
            <a:r>
              <a:rPr lang="en-US" sz="3400" i="1" dirty="0">
                <a:effectLst/>
              </a:rPr>
              <a:t>Thinking about a model post-warehouse prison</a:t>
            </a:r>
            <a:endParaRPr lang="en-US" sz="3400" dirty="0"/>
          </a:p>
        </p:txBody>
      </p:sp>
      <p:sp>
        <p:nvSpPr>
          <p:cNvPr id="3" name="Subtitle 2"/>
          <p:cNvSpPr>
            <a:spLocks noGrp="1"/>
          </p:cNvSpPr>
          <p:nvPr>
            <p:ph type="subTitle" idx="1"/>
          </p:nvPr>
        </p:nvSpPr>
        <p:spPr>
          <a:xfrm>
            <a:off x="2971800" y="3352800"/>
            <a:ext cx="4267200" cy="990600"/>
          </a:xfrm>
        </p:spPr>
        <p:txBody>
          <a:bodyPr/>
          <a:lstStyle/>
          <a:p>
            <a:pPr algn="l"/>
            <a:r>
              <a:rPr lang="en-US" b="1" dirty="0" smtClean="0">
                <a:solidFill>
                  <a:schemeClr val="accent6"/>
                </a:solidFill>
              </a:rPr>
              <a:t>Dr. Paul Leighton</a:t>
            </a:r>
          </a:p>
          <a:p>
            <a:pPr algn="l"/>
            <a:r>
              <a:rPr lang="en-US" sz="2000" b="1" dirty="0" smtClean="0">
                <a:solidFill>
                  <a:schemeClr val="accent6"/>
                </a:solidFill>
              </a:rPr>
              <a:t>Eastern Michigan University</a:t>
            </a:r>
            <a:endParaRPr lang="en-US" sz="2000" b="1" dirty="0">
              <a:solidFill>
                <a:schemeClr val="accent6"/>
              </a:solidFill>
            </a:endParaRPr>
          </a:p>
        </p:txBody>
      </p:sp>
      <p:sp>
        <p:nvSpPr>
          <p:cNvPr id="5" name="TextBox 4"/>
          <p:cNvSpPr txBox="1"/>
          <p:nvPr/>
        </p:nvSpPr>
        <p:spPr>
          <a:xfrm>
            <a:off x="2971800" y="4572000"/>
            <a:ext cx="4267200" cy="2031325"/>
          </a:xfrm>
          <a:prstGeom prst="rect">
            <a:avLst/>
          </a:prstGeom>
          <a:noFill/>
        </p:spPr>
        <p:txBody>
          <a:bodyPr wrap="square" rtlCol="0">
            <a:spAutoFit/>
          </a:bodyPr>
          <a:lstStyle/>
          <a:p>
            <a:r>
              <a:rPr lang="en-US" dirty="0">
                <a:latin typeface="+mj-lt"/>
              </a:rPr>
              <a:t>2nd Annual Prison Awareness Week Keynote </a:t>
            </a:r>
            <a:r>
              <a:rPr lang="en-US" dirty="0" smtClean="0">
                <a:latin typeface="+mj-lt"/>
              </a:rPr>
              <a:t>Lecture </a:t>
            </a:r>
          </a:p>
          <a:p>
            <a:endParaRPr lang="en-US" sz="900" dirty="0" smtClean="0">
              <a:latin typeface="+mj-lt"/>
            </a:endParaRPr>
          </a:p>
          <a:p>
            <a:r>
              <a:rPr lang="en-US" dirty="0" smtClean="0">
                <a:latin typeface="+mj-lt"/>
              </a:rPr>
              <a:t>University of Toledo Department </a:t>
            </a:r>
            <a:r>
              <a:rPr lang="en-US" dirty="0">
                <a:latin typeface="+mj-lt"/>
              </a:rPr>
              <a:t>of Law and Social Thought and </a:t>
            </a:r>
            <a:r>
              <a:rPr lang="en-US" dirty="0" err="1">
                <a:latin typeface="+mj-lt"/>
              </a:rPr>
              <a:t>Toledoans</a:t>
            </a:r>
            <a:r>
              <a:rPr lang="en-US" dirty="0">
                <a:latin typeface="+mj-lt"/>
              </a:rPr>
              <a:t> for Prison </a:t>
            </a:r>
            <a:r>
              <a:rPr lang="en-US" dirty="0" smtClean="0">
                <a:latin typeface="+mj-lt"/>
              </a:rPr>
              <a:t>Awareness </a:t>
            </a:r>
          </a:p>
          <a:p>
            <a:endParaRPr lang="en-US" sz="900" dirty="0">
              <a:latin typeface="+mj-lt"/>
            </a:endParaRPr>
          </a:p>
          <a:p>
            <a:r>
              <a:rPr lang="en-US" dirty="0" smtClean="0">
                <a:latin typeface="+mj-lt"/>
              </a:rPr>
              <a:t>17 April 2014</a:t>
            </a:r>
            <a:endParaRPr lang="en-US" dirty="0">
              <a:latin typeface="+mj-lt"/>
            </a:endParaRPr>
          </a:p>
        </p:txBody>
      </p:sp>
      <p:sp>
        <p:nvSpPr>
          <p:cNvPr id="6" name="TextBox 5"/>
          <p:cNvSpPr txBox="1"/>
          <p:nvPr/>
        </p:nvSpPr>
        <p:spPr>
          <a:xfrm>
            <a:off x="685800" y="838200"/>
            <a:ext cx="7848600" cy="1323439"/>
          </a:xfrm>
          <a:prstGeom prst="rect">
            <a:avLst/>
          </a:prstGeom>
          <a:noFill/>
        </p:spPr>
        <p:txBody>
          <a:bodyPr wrap="square" rtlCol="0">
            <a:spAutoFit/>
          </a:bodyPr>
          <a:lstStyle/>
          <a:p>
            <a:pPr algn="ctr"/>
            <a:r>
              <a:rPr lang="en-US" sz="4000" b="1" dirty="0">
                <a:solidFill>
                  <a:srgbClr val="2F5897"/>
                </a:solidFill>
                <a:effectLst>
                  <a:outerShdw blurRad="63500" dist="38100" dir="5400000" algn="t" rotWithShape="0">
                    <a:prstClr val="black">
                      <a:alpha val="25000"/>
                    </a:prstClr>
                  </a:outerShdw>
                </a:effectLst>
              </a:rPr>
              <a:t>Punishment, Profit &amp; </a:t>
            </a:r>
            <a:r>
              <a:rPr lang="en-US" sz="4000" b="1" dirty="0" smtClean="0">
                <a:solidFill>
                  <a:srgbClr val="2F5897"/>
                </a:solidFill>
                <a:effectLst>
                  <a:outerShdw blurRad="63500" dist="38100" dir="5400000" algn="t" rotWithShape="0">
                    <a:prstClr val="black">
                      <a:alpha val="25000"/>
                    </a:prstClr>
                  </a:outerShdw>
                </a:effectLst>
              </a:rPr>
              <a:t>Rehabilitation:</a:t>
            </a:r>
            <a:endParaRPr lang="en-US" sz="4000"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 contrast="-54000"/>
                    </a14:imgEffect>
                  </a14:imgLayer>
                </a14:imgProps>
              </a:ext>
              <a:ext uri="{28A0092B-C50C-407E-A947-70E740481C1C}">
                <a14:useLocalDpi xmlns:a14="http://schemas.microsoft.com/office/drawing/2010/main" val="0"/>
              </a:ext>
            </a:extLst>
          </a:blip>
          <a:stretch>
            <a:fillRect/>
          </a:stretch>
        </p:blipFill>
        <p:spPr>
          <a:xfrm>
            <a:off x="0" y="3200400"/>
            <a:ext cx="1458120" cy="3657600"/>
          </a:xfrm>
          <a:prstGeom prst="rect">
            <a:avLst/>
          </a:prstGeom>
        </p:spPr>
      </p:pic>
    </p:spTree>
    <p:extLst>
      <p:ext uri="{BB962C8B-B14F-4D97-AF65-F5344CB8AC3E}">
        <p14:creationId xmlns:p14="http://schemas.microsoft.com/office/powerpoint/2010/main" val="1444320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447800"/>
          </a:xfrm>
        </p:spPr>
        <p:txBody>
          <a:bodyPr/>
          <a:lstStyle/>
          <a:p>
            <a:r>
              <a:rPr lang="en-US" sz="4000" dirty="0" smtClean="0"/>
              <a:t>Criminal Justice-Industrial Complex</a:t>
            </a:r>
            <a:br>
              <a:rPr lang="en-US" sz="4000" dirty="0" smtClean="0"/>
            </a:br>
            <a:r>
              <a:rPr lang="en-US" sz="3200" dirty="0"/>
              <a:t>“Bodies destined for profitable </a:t>
            </a:r>
            <a:r>
              <a:rPr lang="en-US" sz="3200" dirty="0" smtClean="0"/>
              <a:t>punishment”</a:t>
            </a: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2133600"/>
            <a:ext cx="3273425" cy="29940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142868"/>
            <a:ext cx="2971800" cy="3038732"/>
          </a:xfrm>
          <a:prstGeom prst="rect">
            <a:avLst/>
          </a:prstGeom>
          <a:ln w="12700">
            <a:solidFill>
              <a:schemeClr val="tx1"/>
            </a:solidFill>
          </a:ln>
        </p:spPr>
      </p:pic>
      <p:sp>
        <p:nvSpPr>
          <p:cNvPr id="8" name="TextBox 7"/>
          <p:cNvSpPr txBox="1"/>
          <p:nvPr/>
        </p:nvSpPr>
        <p:spPr>
          <a:xfrm>
            <a:off x="685800" y="5410200"/>
            <a:ext cx="7924800" cy="1107996"/>
          </a:xfrm>
          <a:prstGeom prst="rect">
            <a:avLst/>
          </a:prstGeom>
          <a:noFill/>
        </p:spPr>
        <p:txBody>
          <a:bodyPr wrap="square" rtlCol="0">
            <a:spAutoFit/>
          </a:bodyPr>
          <a:lstStyle/>
          <a:p>
            <a:r>
              <a:rPr lang="en-US" sz="2000" dirty="0"/>
              <a:t>“Private industries have arisen to profit from grownup fright toward the young and advance their interests by inflaming them further</a:t>
            </a:r>
            <a:r>
              <a:rPr lang="en-US" sz="2000" dirty="0" smtClean="0"/>
              <a:t>.”</a:t>
            </a:r>
          </a:p>
          <a:p>
            <a:endParaRPr lang="en-US" sz="800" dirty="0" smtClean="0"/>
          </a:p>
          <a:p>
            <a:r>
              <a:rPr lang="en-US" dirty="0" smtClean="0"/>
              <a:t>-</a:t>
            </a:r>
            <a:r>
              <a:rPr lang="en-US" dirty="0" smtClean="0">
                <a:hlinkClick r:id="rId4"/>
              </a:rPr>
              <a:t>Mike Males</a:t>
            </a:r>
            <a:r>
              <a:rPr lang="en-US" dirty="0" smtClean="0"/>
              <a:t>, </a:t>
            </a:r>
            <a:r>
              <a:rPr lang="en-US" dirty="0">
                <a:solidFill>
                  <a:srgbClr val="000000"/>
                </a:solidFill>
                <a:latin typeface="Times"/>
                <a:ea typeface="Times New Roman"/>
                <a:cs typeface="Times New Roman"/>
              </a:rPr>
              <a:t>author of </a:t>
            </a:r>
            <a:r>
              <a:rPr lang="en-US" i="1" dirty="0">
                <a:solidFill>
                  <a:srgbClr val="000000"/>
                </a:solidFill>
                <a:latin typeface="Times"/>
                <a:ea typeface="Times New Roman"/>
                <a:cs typeface="Times New Roman"/>
              </a:rPr>
              <a:t>The Scapegoat Generation: America’s War on Adolescents</a:t>
            </a:r>
            <a:endParaRPr lang="en-US" dirty="0"/>
          </a:p>
        </p:txBody>
      </p:sp>
    </p:spTree>
    <p:extLst>
      <p:ext uri="{BB962C8B-B14F-4D97-AF65-F5344CB8AC3E}">
        <p14:creationId xmlns:p14="http://schemas.microsoft.com/office/powerpoint/2010/main" val="4107051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4000" dirty="0" smtClean="0"/>
              <a:t>Military-Industrial Complex</a:t>
            </a:r>
            <a:endParaRPr lang="en-US" sz="4000" dirty="0"/>
          </a:p>
        </p:txBody>
      </p:sp>
      <p:sp>
        <p:nvSpPr>
          <p:cNvPr id="3" name="Content Placeholder 2"/>
          <p:cNvSpPr>
            <a:spLocks noGrp="1"/>
          </p:cNvSpPr>
          <p:nvPr>
            <p:ph idx="1"/>
          </p:nvPr>
        </p:nvSpPr>
        <p:spPr>
          <a:xfrm>
            <a:off x="457200" y="1295400"/>
            <a:ext cx="8229600" cy="5181600"/>
          </a:xfrm>
        </p:spPr>
        <p:txBody>
          <a:bodyPr>
            <a:normAutofit lnSpcReduction="10000"/>
          </a:bodyPr>
          <a:lstStyle/>
          <a:p>
            <a:r>
              <a:rPr lang="en-US" sz="3000" dirty="0" smtClean="0">
                <a:solidFill>
                  <a:schemeClr val="tx1">
                    <a:lumMod val="85000"/>
                    <a:lumOff val="15000"/>
                  </a:schemeClr>
                </a:solidFill>
              </a:rPr>
              <a:t>From General/President Eisenhower’s warning of Military-Industrial Complex</a:t>
            </a:r>
          </a:p>
          <a:p>
            <a:pPr lvl="1"/>
            <a:r>
              <a:rPr lang="en-US" sz="2200" dirty="0" smtClean="0">
                <a:solidFill>
                  <a:schemeClr val="tx1">
                    <a:lumMod val="65000"/>
                    <a:lumOff val="35000"/>
                  </a:schemeClr>
                </a:solidFill>
              </a:rPr>
              <a:t>New permanent </a:t>
            </a:r>
            <a:r>
              <a:rPr lang="en-US" sz="2200" dirty="0">
                <a:solidFill>
                  <a:schemeClr val="tx1">
                    <a:lumMod val="65000"/>
                    <a:lumOff val="35000"/>
                  </a:schemeClr>
                </a:solidFill>
              </a:rPr>
              <a:t>armaments industry of “vast proportions</a:t>
            </a:r>
            <a:r>
              <a:rPr lang="en-US" sz="2200" dirty="0" smtClean="0">
                <a:solidFill>
                  <a:schemeClr val="tx1">
                    <a:lumMod val="65000"/>
                    <a:lumOff val="35000"/>
                  </a:schemeClr>
                </a:solidFill>
              </a:rPr>
              <a:t>”</a:t>
            </a:r>
          </a:p>
          <a:p>
            <a:pPr lvl="1"/>
            <a:r>
              <a:rPr lang="en-US" sz="2200" dirty="0" smtClean="0">
                <a:solidFill>
                  <a:schemeClr val="tx1">
                    <a:lumMod val="65000"/>
                    <a:lumOff val="35000"/>
                  </a:schemeClr>
                </a:solidFill>
              </a:rPr>
              <a:t>“We </a:t>
            </a:r>
            <a:r>
              <a:rPr lang="en-US" sz="2200" dirty="0">
                <a:solidFill>
                  <a:schemeClr val="tx1">
                    <a:lumMod val="65000"/>
                    <a:lumOff val="35000"/>
                  </a:schemeClr>
                </a:solidFill>
              </a:rPr>
              <a:t>must guard against the acquisition of unwarranted </a:t>
            </a:r>
            <a:r>
              <a:rPr lang="en-US" sz="2200" dirty="0" smtClean="0">
                <a:solidFill>
                  <a:schemeClr val="tx1">
                    <a:lumMod val="65000"/>
                    <a:lumOff val="35000"/>
                  </a:schemeClr>
                </a:solidFill>
              </a:rPr>
              <a:t>influence… The </a:t>
            </a:r>
            <a:r>
              <a:rPr lang="en-US" sz="2200" dirty="0">
                <a:solidFill>
                  <a:schemeClr val="tx1">
                    <a:lumMod val="65000"/>
                    <a:lumOff val="35000"/>
                  </a:schemeClr>
                </a:solidFill>
              </a:rPr>
              <a:t>potential for the disastrous rise of misplaced power exists and will persist. We must never let the weight of this combination endanger our liberties or democratic processes</a:t>
            </a:r>
            <a:r>
              <a:rPr lang="en-US" sz="2200" dirty="0" smtClean="0">
                <a:solidFill>
                  <a:schemeClr val="tx1">
                    <a:lumMod val="65000"/>
                    <a:lumOff val="35000"/>
                  </a:schemeClr>
                </a:solidFill>
              </a:rPr>
              <a:t>.”</a:t>
            </a:r>
          </a:p>
          <a:p>
            <a:r>
              <a:rPr lang="en-US" sz="3000" dirty="0" smtClean="0">
                <a:solidFill>
                  <a:schemeClr val="tx1">
                    <a:lumMod val="85000"/>
                    <a:lumOff val="15000"/>
                  </a:schemeClr>
                </a:solidFill>
              </a:rPr>
              <a:t>Complex forms policy in own </a:t>
            </a:r>
          </a:p>
          <a:p>
            <a:pPr marL="0" indent="0">
              <a:buNone/>
            </a:pPr>
            <a:r>
              <a:rPr lang="en-US" sz="3000" dirty="0">
                <a:solidFill>
                  <a:schemeClr val="tx1">
                    <a:lumMod val="85000"/>
                    <a:lumOff val="15000"/>
                  </a:schemeClr>
                </a:solidFill>
              </a:rPr>
              <a:t> </a:t>
            </a:r>
            <a:r>
              <a:rPr lang="en-US" sz="3000" dirty="0" smtClean="0">
                <a:solidFill>
                  <a:schemeClr val="tx1">
                    <a:lumMod val="85000"/>
                    <a:lumOff val="15000"/>
                  </a:schemeClr>
                </a:solidFill>
              </a:rPr>
              <a:t>   interest, minimizes outside </a:t>
            </a:r>
          </a:p>
          <a:p>
            <a:pPr marL="0" indent="0">
              <a:buNone/>
            </a:pPr>
            <a:r>
              <a:rPr lang="en-US" sz="3000" dirty="0">
                <a:solidFill>
                  <a:schemeClr val="tx1">
                    <a:lumMod val="85000"/>
                    <a:lumOff val="15000"/>
                  </a:schemeClr>
                </a:solidFill>
              </a:rPr>
              <a:t> </a:t>
            </a:r>
            <a:r>
              <a:rPr lang="en-US" sz="3000" dirty="0" smtClean="0">
                <a:solidFill>
                  <a:schemeClr val="tx1">
                    <a:lumMod val="85000"/>
                    <a:lumOff val="15000"/>
                  </a:schemeClr>
                </a:solidFill>
              </a:rPr>
              <a:t>   scrutiny and accountability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4686300"/>
            <a:ext cx="2286000" cy="1714500"/>
          </a:xfrm>
          <a:prstGeom prst="rect">
            <a:avLst/>
          </a:prstGeom>
        </p:spPr>
      </p:pic>
    </p:spTree>
    <p:extLst>
      <p:ext uri="{BB962C8B-B14F-4D97-AF65-F5344CB8AC3E}">
        <p14:creationId xmlns:p14="http://schemas.microsoft.com/office/powerpoint/2010/main" val="4002749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447800"/>
          </a:xfrm>
        </p:spPr>
        <p:txBody>
          <a:bodyPr/>
          <a:lstStyle/>
          <a:p>
            <a:r>
              <a:rPr lang="en-US" sz="4000" dirty="0" smtClean="0"/>
              <a:t>Criminal Justice-Industrial Complex</a:t>
            </a:r>
            <a:br>
              <a:rPr lang="en-US" sz="4000" dirty="0" smtClean="0"/>
            </a:br>
            <a:r>
              <a:rPr lang="en-US" sz="3200" dirty="0"/>
              <a:t>“Bodies destined for profitable </a:t>
            </a:r>
            <a:r>
              <a:rPr lang="en-US" sz="3200" dirty="0" smtClean="0"/>
              <a:t>punishment”</a:t>
            </a:r>
            <a:endParaRPr lang="en-US" sz="3200" dirty="0"/>
          </a:p>
        </p:txBody>
      </p:sp>
      <p:sp>
        <p:nvSpPr>
          <p:cNvPr id="3" name="Content Placeholder 2"/>
          <p:cNvSpPr>
            <a:spLocks noGrp="1"/>
          </p:cNvSpPr>
          <p:nvPr>
            <p:ph idx="1"/>
          </p:nvPr>
        </p:nvSpPr>
        <p:spPr>
          <a:xfrm>
            <a:off x="457200" y="1981200"/>
            <a:ext cx="8001000" cy="1828800"/>
          </a:xfrm>
        </p:spPr>
        <p:txBody>
          <a:bodyPr>
            <a:normAutofit/>
          </a:bodyPr>
          <a:lstStyle/>
          <a:p>
            <a:r>
              <a:rPr lang="en-US" dirty="0" smtClean="0">
                <a:solidFill>
                  <a:schemeClr val="tx1">
                    <a:lumMod val="85000"/>
                    <a:lumOff val="15000"/>
                  </a:schemeClr>
                </a:solidFill>
              </a:rPr>
              <a:t>Politicians (use fear </a:t>
            </a:r>
            <a:r>
              <a:rPr lang="en-US" dirty="0">
                <a:solidFill>
                  <a:schemeClr val="tx1">
                    <a:lumMod val="85000"/>
                    <a:lumOff val="15000"/>
                  </a:schemeClr>
                </a:solidFill>
              </a:rPr>
              <a:t>of crime to gain </a:t>
            </a:r>
            <a:r>
              <a:rPr lang="en-US" dirty="0" smtClean="0">
                <a:solidFill>
                  <a:schemeClr val="tx1">
                    <a:lumMod val="85000"/>
                    <a:lumOff val="15000"/>
                  </a:schemeClr>
                </a:solidFill>
              </a:rPr>
              <a:t>votes)</a:t>
            </a:r>
          </a:p>
          <a:p>
            <a:r>
              <a:rPr lang="en-US" dirty="0" smtClean="0">
                <a:solidFill>
                  <a:schemeClr val="tx1">
                    <a:lumMod val="85000"/>
                    <a:lumOff val="15000"/>
                  </a:schemeClr>
                </a:solidFill>
              </a:rPr>
              <a:t>Media (sensationalize crime for ratings)</a:t>
            </a:r>
          </a:p>
          <a:p>
            <a:pPr lvl="0"/>
            <a:r>
              <a:rPr lang="en-US" dirty="0">
                <a:solidFill>
                  <a:prstClr val="black">
                    <a:lumMod val="85000"/>
                    <a:lumOff val="15000"/>
                  </a:prstClr>
                </a:solidFill>
              </a:rPr>
              <a:t>Impoverished rural areas (use prisons as economic development</a:t>
            </a:r>
            <a:r>
              <a:rPr lang="en-US" dirty="0" smtClean="0">
                <a:solidFill>
                  <a:prstClr val="black">
                    <a:lumMod val="85000"/>
                    <a:lumOff val="15000"/>
                  </a:prstClr>
                </a:solidFill>
              </a:rPr>
              <a:t>)</a:t>
            </a:r>
            <a:endParaRPr lang="en-US" dirty="0" smtClean="0">
              <a:solidFill>
                <a:schemeClr val="tx1">
                  <a:lumMod val="85000"/>
                  <a:lumOff val="15000"/>
                </a:schemeClr>
              </a:solidFill>
            </a:endParaRPr>
          </a:p>
        </p:txBody>
      </p:sp>
      <p:graphicFrame>
        <p:nvGraphicFramePr>
          <p:cNvPr id="7" name="Object 6"/>
          <p:cNvGraphicFramePr>
            <a:graphicFrameLocks/>
          </p:cNvGraphicFramePr>
          <p:nvPr>
            <p:extLst>
              <p:ext uri="{D42A27DB-BD31-4B8C-83A1-F6EECF244321}">
                <p14:modId xmlns:p14="http://schemas.microsoft.com/office/powerpoint/2010/main" val="677778340"/>
              </p:ext>
            </p:extLst>
          </p:nvPr>
        </p:nvGraphicFramePr>
        <p:xfrm>
          <a:off x="3886200" y="3505200"/>
          <a:ext cx="4656138" cy="2817813"/>
        </p:xfrm>
        <a:graphic>
          <a:graphicData uri="http://schemas.openxmlformats.org/presentationml/2006/ole">
            <mc:AlternateContent xmlns:mc="http://schemas.openxmlformats.org/markup-compatibility/2006">
              <mc:Choice xmlns:v="urn:schemas-microsoft-com:vml" Requires="v">
                <p:oleObj spid="_x0000_s4106" name="Worksheet" r:id="rId4" imgW="4396684" imgH="2827008" progId="Excel.Sheet.8">
                  <p:embed/>
                </p:oleObj>
              </mc:Choice>
              <mc:Fallback>
                <p:oleObj name="Worksheet" r:id="rId4" imgW="4396684" imgH="2827008" progId="Excel.Sheet.8">
                  <p:embed/>
                  <p:pic>
                    <p:nvPicPr>
                      <p:cNvPr id="0" name="Object 10"/>
                      <p:cNvPicPr>
                        <a:picLocks noChangeArrowheads="1"/>
                      </p:cNvPicPr>
                      <p:nvPr/>
                    </p:nvPicPr>
                    <p:blipFill>
                      <a:blip r:embed="rId5"/>
                      <a:srcRect/>
                      <a:stretch>
                        <a:fillRect/>
                      </a:stretch>
                    </p:blipFill>
                    <p:spPr bwMode="auto">
                      <a:xfrm>
                        <a:off x="3886200" y="3505200"/>
                        <a:ext cx="4656138" cy="2817813"/>
                      </a:xfrm>
                      <a:prstGeom prst="rect">
                        <a:avLst/>
                      </a:prstGeom>
                      <a:noFill/>
                      <a:ln>
                        <a:noFill/>
                      </a:ln>
                    </p:spPr>
                  </p:pic>
                </p:oleObj>
              </mc:Fallback>
            </mc:AlternateContent>
          </a:graphicData>
        </a:graphic>
      </p:graphicFrame>
      <p:sp>
        <p:nvSpPr>
          <p:cNvPr id="8" name="TextBox 7"/>
          <p:cNvSpPr txBox="1"/>
          <p:nvPr/>
        </p:nvSpPr>
        <p:spPr>
          <a:xfrm>
            <a:off x="457200" y="3660946"/>
            <a:ext cx="3048000" cy="3120854"/>
          </a:xfrm>
          <a:prstGeom prst="rect">
            <a:avLst/>
          </a:prstGeom>
          <a:noFill/>
        </p:spPr>
        <p:txBody>
          <a:bodyPr wrap="square" rtlCol="0">
            <a:spAutoFit/>
          </a:bodyPr>
          <a:lstStyle/>
          <a:p>
            <a:pPr marL="342900" lvl="0" indent="-342900">
              <a:spcBef>
                <a:spcPct val="20000"/>
              </a:spcBef>
              <a:buFont typeface="Arial" pitchFamily="34" charset="0"/>
              <a:buChar char="•"/>
            </a:pPr>
            <a:r>
              <a:rPr lang="en-US" sz="2400" dirty="0">
                <a:solidFill>
                  <a:prstClr val="black">
                    <a:lumMod val="85000"/>
                    <a:lumOff val="15000"/>
                  </a:prstClr>
                </a:solidFill>
                <a:latin typeface="Century Gothic"/>
              </a:rPr>
              <a:t>Private companies (billions spent </a:t>
            </a:r>
            <a:r>
              <a:rPr lang="en-US" sz="2400" dirty="0" smtClean="0">
                <a:solidFill>
                  <a:prstClr val="black">
                    <a:lumMod val="85000"/>
                    <a:lumOff val="15000"/>
                  </a:prstClr>
                </a:solidFill>
                <a:latin typeface="Century Gothic"/>
              </a:rPr>
              <a:t>on </a:t>
            </a:r>
            <a:r>
              <a:rPr lang="en-US" sz="2400" dirty="0">
                <a:solidFill>
                  <a:prstClr val="black">
                    <a:lumMod val="85000"/>
                    <a:lumOff val="15000"/>
                  </a:prstClr>
                </a:solidFill>
                <a:latin typeface="Century Gothic"/>
              </a:rPr>
              <a:t>CJ </a:t>
            </a:r>
            <a:r>
              <a:rPr lang="en-US" sz="2400" dirty="0" smtClean="0">
                <a:solidFill>
                  <a:prstClr val="black">
                    <a:lumMod val="85000"/>
                    <a:lumOff val="15000"/>
                  </a:prstClr>
                </a:solidFill>
                <a:latin typeface="Century Gothic"/>
              </a:rPr>
              <a:t>is </a:t>
            </a:r>
            <a:r>
              <a:rPr lang="en-US" sz="2400" dirty="0">
                <a:solidFill>
                  <a:prstClr val="black">
                    <a:lumMod val="85000"/>
                    <a:lumOff val="15000"/>
                  </a:prstClr>
                </a:solidFill>
                <a:latin typeface="Century Gothic"/>
              </a:rPr>
              <a:t>a lucrative market)</a:t>
            </a:r>
          </a:p>
          <a:p>
            <a:pPr marL="342900" lvl="0" indent="-342900">
              <a:spcBef>
                <a:spcPct val="20000"/>
              </a:spcBef>
              <a:buFont typeface="Arial" pitchFamily="34" charset="0"/>
              <a:buChar char="•"/>
            </a:pPr>
            <a:r>
              <a:rPr lang="en-US" sz="2400" dirty="0">
                <a:solidFill>
                  <a:prstClr val="black">
                    <a:lumMod val="85000"/>
                    <a:lumOff val="15000"/>
                  </a:prstClr>
                </a:solidFill>
                <a:latin typeface="Century Gothic"/>
              </a:rPr>
              <a:t>Government officials (expand fiefdoms)</a:t>
            </a:r>
          </a:p>
        </p:txBody>
      </p:sp>
      <p:sp>
        <p:nvSpPr>
          <p:cNvPr id="10" name="TextBox 9"/>
          <p:cNvSpPr txBox="1"/>
          <p:nvPr/>
        </p:nvSpPr>
        <p:spPr>
          <a:xfrm>
            <a:off x="4267200" y="3962400"/>
            <a:ext cx="2667000" cy="307777"/>
          </a:xfrm>
          <a:prstGeom prst="rect">
            <a:avLst/>
          </a:prstGeom>
          <a:noFill/>
        </p:spPr>
        <p:txBody>
          <a:bodyPr wrap="square" rtlCol="0">
            <a:spAutoFit/>
          </a:bodyPr>
          <a:lstStyle/>
          <a:p>
            <a:r>
              <a:rPr lang="en-US" sz="1400" dirty="0" smtClean="0"/>
              <a:t>CJ system of ‘vast proportions’</a:t>
            </a:r>
            <a:endParaRPr lang="en-US" sz="1400" dirty="0"/>
          </a:p>
        </p:txBody>
      </p:sp>
      <p:cxnSp>
        <p:nvCxnSpPr>
          <p:cNvPr id="12" name="Straight Arrow Connector 11"/>
          <p:cNvCxnSpPr/>
          <p:nvPr/>
        </p:nvCxnSpPr>
        <p:spPr>
          <a:xfrm>
            <a:off x="5715000" y="4270177"/>
            <a:ext cx="381000" cy="3780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Left Bracket 13"/>
          <p:cNvSpPr/>
          <p:nvPr/>
        </p:nvSpPr>
        <p:spPr>
          <a:xfrm rot="3475058">
            <a:off x="6196420" y="4449892"/>
            <a:ext cx="228600" cy="608935"/>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2713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t>Private Prisons</a:t>
            </a:r>
            <a:endParaRPr lang="en-US" dirty="0"/>
          </a:p>
        </p:txBody>
      </p:sp>
      <p:sp>
        <p:nvSpPr>
          <p:cNvPr id="3" name="Content Placeholder 2"/>
          <p:cNvSpPr>
            <a:spLocks noGrp="1"/>
          </p:cNvSpPr>
          <p:nvPr>
            <p:ph idx="1"/>
          </p:nvPr>
        </p:nvSpPr>
        <p:spPr>
          <a:xfrm>
            <a:off x="457200" y="1371600"/>
            <a:ext cx="8229600" cy="990600"/>
          </a:xfrm>
        </p:spPr>
        <p:txBody>
          <a:bodyPr>
            <a:normAutofit/>
          </a:bodyPr>
          <a:lstStyle/>
          <a:p>
            <a:r>
              <a:rPr lang="en-US" sz="2800" dirty="0" smtClean="0">
                <a:solidFill>
                  <a:schemeClr val="tx1">
                    <a:lumMod val="85000"/>
                    <a:lumOff val="15000"/>
                  </a:schemeClr>
                </a:solidFill>
              </a:rPr>
              <a:t>Nominal privatization:</a:t>
            </a:r>
            <a:r>
              <a:rPr lang="en-US" sz="2800" dirty="0" smtClean="0"/>
              <a:t> </a:t>
            </a:r>
            <a:r>
              <a:rPr lang="en-US" sz="2800" dirty="0" smtClean="0">
                <a:solidFill>
                  <a:schemeClr val="tx1">
                    <a:lumMod val="65000"/>
                    <a:lumOff val="35000"/>
                  </a:schemeClr>
                </a:solidFill>
              </a:rPr>
              <a:t>construction, food, medical care, education</a:t>
            </a:r>
            <a:endParaRPr lang="en-US" sz="2800" dirty="0">
              <a:solidFill>
                <a:schemeClr val="tx1">
                  <a:lumMod val="65000"/>
                  <a:lumOff val="35000"/>
                </a:schemeClr>
              </a:solidFill>
            </a:endParaRPr>
          </a:p>
          <a:p>
            <a:pPr marL="0" indent="0">
              <a:buNone/>
            </a:pPr>
            <a:endParaRPr lang="en-US" sz="2800" dirty="0"/>
          </a:p>
          <a:p>
            <a:pPr marL="0" indent="0" algn="ctr">
              <a:buNone/>
            </a:pPr>
            <a:endParaRPr lang="en-US" sz="2000" dirty="0" smtClean="0"/>
          </a:p>
        </p:txBody>
      </p:sp>
      <p:sp>
        <p:nvSpPr>
          <p:cNvPr id="4" name="Right Arrow 3"/>
          <p:cNvSpPr/>
          <p:nvPr/>
        </p:nvSpPr>
        <p:spPr>
          <a:xfrm flipV="1">
            <a:off x="304800" y="3124200"/>
            <a:ext cx="457200"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295" y="3777228"/>
            <a:ext cx="2209799" cy="8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055" y="2525870"/>
            <a:ext cx="2806090" cy="8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8200" y="5352871"/>
            <a:ext cx="3657600" cy="1200329"/>
          </a:xfrm>
          <a:prstGeom prst="rect">
            <a:avLst/>
          </a:prstGeom>
          <a:noFill/>
        </p:spPr>
        <p:txBody>
          <a:bodyPr wrap="square" rtlCol="0">
            <a:spAutoFit/>
          </a:bodyPr>
          <a:lstStyle/>
          <a:p>
            <a:pPr algn="ctr"/>
            <a:r>
              <a:rPr lang="en-US" dirty="0">
                <a:latin typeface="+mj-lt"/>
              </a:rPr>
              <a:t>Both are </a:t>
            </a:r>
            <a:r>
              <a:rPr lang="en-US" dirty="0" smtClean="0">
                <a:latin typeface="+mj-lt"/>
              </a:rPr>
              <a:t>Real </a:t>
            </a:r>
            <a:r>
              <a:rPr lang="en-US" dirty="0">
                <a:latin typeface="+mj-lt"/>
              </a:rPr>
              <a:t>Estate Investment Trusts – pay no federal tax and distribute money to </a:t>
            </a:r>
            <a:r>
              <a:rPr lang="en-US" dirty="0" smtClean="0">
                <a:latin typeface="+mj-lt"/>
              </a:rPr>
              <a:t>shareholders instead</a:t>
            </a:r>
            <a:endParaRPr lang="en-US" dirty="0">
              <a:latin typeface="+mj-lt"/>
            </a:endParaRPr>
          </a:p>
        </p:txBody>
      </p:sp>
      <p:sp>
        <p:nvSpPr>
          <p:cNvPr id="6" name="TextBox 5"/>
          <p:cNvSpPr txBox="1"/>
          <p:nvPr/>
        </p:nvSpPr>
        <p:spPr>
          <a:xfrm>
            <a:off x="457200" y="2438400"/>
            <a:ext cx="6019800" cy="2677656"/>
          </a:xfrm>
          <a:prstGeom prst="rect">
            <a:avLst/>
          </a:prstGeom>
          <a:noFill/>
        </p:spPr>
        <p:txBody>
          <a:bodyPr wrap="square" rtlCol="0">
            <a:spAutoFit/>
          </a:bodyPr>
          <a:lstStyle/>
          <a:p>
            <a:pPr marL="342900" lvl="0" indent="-342900">
              <a:spcBef>
                <a:spcPct val="20000"/>
              </a:spcBef>
              <a:buFont typeface="Arial" pitchFamily="34" charset="0"/>
              <a:buChar char="•"/>
            </a:pPr>
            <a:r>
              <a:rPr lang="en-US" sz="2800" dirty="0">
                <a:solidFill>
                  <a:prstClr val="black">
                    <a:lumMod val="85000"/>
                    <a:lumOff val="15000"/>
                  </a:prstClr>
                </a:solidFill>
                <a:latin typeface="Century Gothic"/>
              </a:rPr>
              <a:t>Operational privatization</a:t>
            </a:r>
            <a:r>
              <a:rPr lang="en-US" sz="2800" dirty="0">
                <a:solidFill>
                  <a:prstClr val="black">
                    <a:lumMod val="75000"/>
                    <a:lumOff val="25000"/>
                  </a:prstClr>
                </a:solidFill>
                <a:latin typeface="Century Gothic"/>
              </a:rPr>
              <a:t>: </a:t>
            </a:r>
            <a:r>
              <a:rPr lang="en-US" sz="2800" dirty="0">
                <a:solidFill>
                  <a:prstClr val="black">
                    <a:lumMod val="65000"/>
                    <a:lumOff val="35000"/>
                  </a:prstClr>
                </a:solidFill>
                <a:latin typeface="Century Gothic"/>
              </a:rPr>
              <a:t>private company </a:t>
            </a:r>
            <a:r>
              <a:rPr lang="en-US" sz="2800" i="1" dirty="0">
                <a:solidFill>
                  <a:prstClr val="black">
                    <a:lumMod val="65000"/>
                    <a:lumOff val="35000"/>
                  </a:prstClr>
                </a:solidFill>
                <a:latin typeface="Century Gothic"/>
              </a:rPr>
              <a:t>operates</a:t>
            </a:r>
            <a:r>
              <a:rPr lang="en-US" sz="2800" dirty="0">
                <a:solidFill>
                  <a:prstClr val="black">
                    <a:lumMod val="65000"/>
                    <a:lumOff val="35000"/>
                  </a:prstClr>
                </a:solidFill>
                <a:latin typeface="Century Gothic"/>
              </a:rPr>
              <a:t> a facility owned by the government and/or </a:t>
            </a:r>
            <a:r>
              <a:rPr lang="en-US" sz="2800" i="1" dirty="0">
                <a:solidFill>
                  <a:prstClr val="black">
                    <a:lumMod val="65000"/>
                    <a:lumOff val="35000"/>
                  </a:prstClr>
                </a:solidFill>
                <a:latin typeface="Century Gothic"/>
              </a:rPr>
              <a:t>manages</a:t>
            </a:r>
            <a:r>
              <a:rPr lang="en-US" sz="2800" dirty="0">
                <a:solidFill>
                  <a:prstClr val="black">
                    <a:lumMod val="65000"/>
                    <a:lumOff val="35000"/>
                  </a:prstClr>
                </a:solidFill>
                <a:latin typeface="Century Gothic"/>
              </a:rPr>
              <a:t> inmates in a prison that the company </a:t>
            </a:r>
            <a:r>
              <a:rPr lang="en-US" sz="2800" i="1" dirty="0">
                <a:solidFill>
                  <a:prstClr val="black">
                    <a:lumMod val="65000"/>
                    <a:lumOff val="35000"/>
                  </a:prstClr>
                </a:solidFill>
                <a:latin typeface="Century Gothic"/>
              </a:rPr>
              <a:t>owns</a:t>
            </a:r>
            <a:r>
              <a:rPr lang="en-US" sz="2800" dirty="0">
                <a:solidFill>
                  <a:prstClr val="black">
                    <a:lumMod val="65000"/>
                    <a:lumOff val="35000"/>
                  </a:prstClr>
                </a:solidFill>
                <a:latin typeface="Century Gothic"/>
              </a:rPr>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5334000"/>
            <a:ext cx="3429000" cy="1258332"/>
          </a:xfrm>
          <a:prstGeom prst="rect">
            <a:avLst/>
          </a:prstGeom>
        </p:spPr>
      </p:pic>
    </p:spTree>
    <p:extLst>
      <p:ext uri="{BB962C8B-B14F-4D97-AF65-F5344CB8AC3E}">
        <p14:creationId xmlns:p14="http://schemas.microsoft.com/office/powerpoint/2010/main" val="3248482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33400"/>
            <a:ext cx="5186731" cy="6019800"/>
          </a:xfrm>
        </p:spPr>
      </p:pic>
      <p:sp>
        <p:nvSpPr>
          <p:cNvPr id="3" name="TextBox 2"/>
          <p:cNvSpPr txBox="1"/>
          <p:nvPr/>
        </p:nvSpPr>
        <p:spPr>
          <a:xfrm>
            <a:off x="6019800" y="1345132"/>
            <a:ext cx="2514600" cy="4585871"/>
          </a:xfrm>
          <a:prstGeom prst="rect">
            <a:avLst/>
          </a:prstGeom>
          <a:noFill/>
        </p:spPr>
        <p:txBody>
          <a:bodyPr wrap="square" rtlCol="0">
            <a:spAutoFit/>
          </a:bodyPr>
          <a:lstStyle/>
          <a:p>
            <a:r>
              <a:rPr lang="en-US" sz="2800" dirty="0" smtClean="0">
                <a:solidFill>
                  <a:schemeClr val="tx2"/>
                </a:solidFill>
              </a:rPr>
              <a:t>Private prisons argue they can do this more cheaply and efficiently</a:t>
            </a:r>
          </a:p>
          <a:p>
            <a:endParaRPr lang="en-US" sz="2800" dirty="0">
              <a:solidFill>
                <a:prstClr val="black"/>
              </a:solidFill>
            </a:endParaRPr>
          </a:p>
          <a:p>
            <a:pPr algn="ctr"/>
            <a:r>
              <a:rPr lang="en-US" sz="2400" dirty="0" smtClean="0">
                <a:solidFill>
                  <a:schemeClr val="tx2"/>
                </a:solidFill>
              </a:rPr>
              <a:t>PRIVATE PRISONS ARE NOT A SOLUTION</a:t>
            </a:r>
            <a:endParaRPr lang="en-US" sz="2400" dirty="0">
              <a:solidFill>
                <a:schemeClr val="tx2"/>
              </a:solidFill>
            </a:endParaRPr>
          </a:p>
        </p:txBody>
      </p:sp>
    </p:spTree>
    <p:extLst>
      <p:ext uri="{BB962C8B-B14F-4D97-AF65-F5344CB8AC3E}">
        <p14:creationId xmlns:p14="http://schemas.microsoft.com/office/powerpoint/2010/main" val="684109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5257800" cy="990600"/>
          </a:xfrm>
        </p:spPr>
        <p:txBody>
          <a:bodyPr/>
          <a:lstStyle/>
          <a:p>
            <a:r>
              <a:rPr lang="en-US" sz="4400" dirty="0" smtClean="0"/>
              <a:t>Japan</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533400"/>
            <a:ext cx="3548995" cy="2364518"/>
          </a:xfrm>
        </p:spPr>
      </p:pic>
      <p:sp>
        <p:nvSpPr>
          <p:cNvPr id="5" name="TextBox 4"/>
          <p:cNvSpPr txBox="1"/>
          <p:nvPr/>
        </p:nvSpPr>
        <p:spPr>
          <a:xfrm>
            <a:off x="457200" y="1905000"/>
            <a:ext cx="4267200" cy="1246495"/>
          </a:xfrm>
          <a:prstGeom prst="rect">
            <a:avLst/>
          </a:prstGeom>
          <a:noFill/>
        </p:spPr>
        <p:txBody>
          <a:bodyPr wrap="square" rtlCol="0">
            <a:spAutoFit/>
          </a:bodyPr>
          <a:lstStyle/>
          <a:p>
            <a:pPr marL="285750" indent="-285750">
              <a:buFont typeface="Arial" panose="020B0604020202020204" pitchFamily="34" charset="0"/>
              <a:buChar char="•"/>
            </a:pPr>
            <a:r>
              <a:rPr lang="en-US" sz="2500" dirty="0" smtClean="0"/>
              <a:t>After WWII, “self-defense force” and little military industry</a:t>
            </a:r>
          </a:p>
        </p:txBody>
      </p:sp>
      <p:sp>
        <p:nvSpPr>
          <p:cNvPr id="6" name="TextBox 5"/>
          <p:cNvSpPr txBox="1"/>
          <p:nvPr/>
        </p:nvSpPr>
        <p:spPr>
          <a:xfrm>
            <a:off x="457200" y="3352800"/>
            <a:ext cx="8382000" cy="3000821"/>
          </a:xfrm>
          <a:prstGeom prst="rect">
            <a:avLst/>
          </a:prstGeom>
          <a:noFill/>
        </p:spPr>
        <p:txBody>
          <a:bodyPr wrap="square" rtlCol="0">
            <a:spAutoFit/>
          </a:bodyPr>
          <a:lstStyle/>
          <a:p>
            <a:pPr marL="285750" lvl="0" indent="-285750">
              <a:buFont typeface="Arial" panose="020B0604020202020204" pitchFamily="34" charset="0"/>
              <a:buChar char="•"/>
            </a:pPr>
            <a:r>
              <a:rPr lang="en-US" sz="2500" dirty="0">
                <a:solidFill>
                  <a:prstClr val="black"/>
                </a:solidFill>
              </a:rPr>
              <a:t>Low rates of crime and incarceration, so little CJ-industrial </a:t>
            </a:r>
            <a:r>
              <a:rPr lang="en-US" sz="2500" dirty="0" smtClean="0">
                <a:solidFill>
                  <a:prstClr val="black"/>
                </a:solidFill>
              </a:rPr>
              <a:t>complex</a:t>
            </a:r>
          </a:p>
          <a:p>
            <a:pPr marL="285750" lvl="0" indent="-285750">
              <a:buFont typeface="Arial" panose="020B0604020202020204" pitchFamily="34" charset="0"/>
              <a:buChar char="•"/>
            </a:pPr>
            <a:endParaRPr lang="en-US" sz="2500" dirty="0">
              <a:solidFill>
                <a:prstClr val="black"/>
              </a:solidFill>
            </a:endParaRPr>
          </a:p>
          <a:p>
            <a:pPr marL="285750" lvl="0" indent="-285750">
              <a:buFont typeface="Arial" panose="020B0604020202020204" pitchFamily="34" charset="0"/>
              <a:buChar char="•"/>
            </a:pPr>
            <a:r>
              <a:rPr lang="en-US" sz="2500" dirty="0" smtClean="0">
                <a:solidFill>
                  <a:prstClr val="black"/>
                </a:solidFill>
              </a:rPr>
              <a:t>Incarceration rate:</a:t>
            </a:r>
          </a:p>
          <a:p>
            <a:pPr marL="742950" lvl="1" indent="-285750">
              <a:buFont typeface="Arial" panose="020B0604020202020204" pitchFamily="34" charset="0"/>
              <a:buChar char="•"/>
            </a:pPr>
            <a:r>
              <a:rPr lang="en-US" sz="2500" dirty="0" smtClean="0">
                <a:solidFill>
                  <a:prstClr val="black"/>
                </a:solidFill>
              </a:rPr>
              <a:t>US – 707/100,000 (2012)</a:t>
            </a:r>
          </a:p>
          <a:p>
            <a:pPr marL="742950" lvl="1" indent="-285750">
              <a:buFont typeface="Arial" panose="020B0604020202020204" pitchFamily="34" charset="0"/>
              <a:buChar char="•"/>
            </a:pPr>
            <a:r>
              <a:rPr lang="en-US" sz="2500" dirty="0" smtClean="0">
                <a:solidFill>
                  <a:prstClr val="black"/>
                </a:solidFill>
              </a:rPr>
              <a:t>Japan – 51/100,000 (2013)  [51 – not a typo]</a:t>
            </a:r>
          </a:p>
          <a:p>
            <a:pPr marL="742950" lvl="1" indent="-285750">
              <a:buFont typeface="Arial" panose="020B0604020202020204" pitchFamily="34" charset="0"/>
              <a:buChar char="•"/>
            </a:pPr>
            <a:endParaRPr lang="en-US" sz="2500" dirty="0">
              <a:solidFill>
                <a:prstClr val="black"/>
              </a:solidFill>
            </a:endParaRPr>
          </a:p>
          <a:p>
            <a:r>
              <a:rPr lang="en-US" sz="1400" dirty="0" smtClean="0">
                <a:solidFill>
                  <a:prstClr val="black"/>
                </a:solidFill>
              </a:rPr>
              <a:t>(International Centre for Prison Studies, prisonstudies.org)</a:t>
            </a:r>
          </a:p>
        </p:txBody>
      </p:sp>
    </p:spTree>
    <p:extLst>
      <p:ext uri="{BB962C8B-B14F-4D97-AF65-F5344CB8AC3E}">
        <p14:creationId xmlns:p14="http://schemas.microsoft.com/office/powerpoint/2010/main" val="1386321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400" dirty="0">
                <a:effectLst/>
              </a:rPr>
              <a:t>1999 Act on Promotion of </a:t>
            </a:r>
            <a:br>
              <a:rPr lang="en-US" sz="4400" dirty="0">
                <a:effectLst/>
              </a:rPr>
            </a:br>
            <a:r>
              <a:rPr lang="en-US" sz="4400" dirty="0">
                <a:effectLst/>
              </a:rPr>
              <a:t>Private Finance Initiative (</a:t>
            </a:r>
            <a:r>
              <a:rPr lang="en-US" sz="4400" dirty="0" smtClean="0">
                <a:effectLst/>
              </a:rPr>
              <a:t>PFI)</a:t>
            </a:r>
            <a:endParaRPr lang="en-US" sz="4400" dirty="0"/>
          </a:p>
        </p:txBody>
      </p:sp>
      <p:sp>
        <p:nvSpPr>
          <p:cNvPr id="3" name="Content Placeholder 2"/>
          <p:cNvSpPr>
            <a:spLocks noGrp="1"/>
          </p:cNvSpPr>
          <p:nvPr>
            <p:ph idx="1"/>
          </p:nvPr>
        </p:nvSpPr>
        <p:spPr>
          <a:xfrm>
            <a:off x="457200" y="1905000"/>
            <a:ext cx="8229600" cy="914400"/>
          </a:xfrm>
        </p:spPr>
        <p:txBody>
          <a:bodyPr/>
          <a:lstStyle/>
          <a:p>
            <a:r>
              <a:rPr lang="en-US" dirty="0" smtClean="0">
                <a:solidFill>
                  <a:schemeClr val="tx1">
                    <a:lumMod val="75000"/>
                    <a:lumOff val="25000"/>
                  </a:schemeClr>
                </a:solidFill>
              </a:rPr>
              <a:t>Partnerships for “offender rehabilitation facilities” – not prisons</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6000"/>
                    </a14:imgEffect>
                  </a14:imgLayer>
                </a14:imgProps>
              </a:ext>
              <a:ext uri="{28A0092B-C50C-407E-A947-70E740481C1C}">
                <a14:useLocalDpi xmlns:a14="http://schemas.microsoft.com/office/drawing/2010/main" val="0"/>
              </a:ext>
            </a:extLst>
          </a:blip>
          <a:stretch>
            <a:fillRect/>
          </a:stretch>
        </p:blipFill>
        <p:spPr>
          <a:xfrm>
            <a:off x="3124200" y="2895600"/>
            <a:ext cx="5725116" cy="3200400"/>
          </a:xfrm>
          <a:prstGeom prst="rect">
            <a:avLst/>
          </a:prstGeom>
          <a:ln w="12700">
            <a:solidFill>
              <a:schemeClr val="accent1"/>
            </a:solidFill>
          </a:ln>
        </p:spPr>
      </p:pic>
      <p:sp>
        <p:nvSpPr>
          <p:cNvPr id="8" name="TextBox 7"/>
          <p:cNvSpPr txBox="1"/>
          <p:nvPr/>
        </p:nvSpPr>
        <p:spPr>
          <a:xfrm>
            <a:off x="3548358" y="6106180"/>
            <a:ext cx="4876800" cy="523220"/>
          </a:xfrm>
          <a:prstGeom prst="rect">
            <a:avLst/>
          </a:prstGeom>
          <a:noFill/>
        </p:spPr>
        <p:txBody>
          <a:bodyPr wrap="square" rtlCol="0">
            <a:spAutoFit/>
          </a:bodyPr>
          <a:lstStyle/>
          <a:p>
            <a:r>
              <a:rPr lang="en-US" sz="1400" dirty="0" smtClean="0">
                <a:solidFill>
                  <a:schemeClr val="tx1">
                    <a:lumMod val="65000"/>
                    <a:lumOff val="35000"/>
                  </a:schemeClr>
                </a:solidFill>
              </a:rPr>
              <a:t>Source for law translation: Cabinet Secretariat, </a:t>
            </a:r>
            <a:r>
              <a:rPr lang="en-US" sz="1400" dirty="0" smtClean="0">
                <a:solidFill>
                  <a:schemeClr val="tx1">
                    <a:lumMod val="65000"/>
                    <a:lumOff val="35000"/>
                  </a:schemeClr>
                </a:solidFill>
                <a:hlinkClick r:id="rId4"/>
              </a:rPr>
              <a:t>http</a:t>
            </a:r>
            <a:r>
              <a:rPr lang="en-US" sz="1400" dirty="0">
                <a:solidFill>
                  <a:schemeClr val="tx1">
                    <a:lumMod val="65000"/>
                    <a:lumOff val="35000"/>
                  </a:schemeClr>
                </a:solidFill>
                <a:hlinkClick r:id="rId4"/>
              </a:rPr>
              <a:t>://</a:t>
            </a:r>
            <a:r>
              <a:rPr lang="en-US" sz="1400" dirty="0" smtClean="0">
                <a:solidFill>
                  <a:schemeClr val="tx1">
                    <a:lumMod val="65000"/>
                    <a:lumOff val="35000"/>
                  </a:schemeClr>
                </a:solidFill>
                <a:hlinkClick r:id="rId4"/>
              </a:rPr>
              <a:t>www.cas.go.jp/jp/seisaku/hourei/data/pfi.pdf</a:t>
            </a:r>
            <a:r>
              <a:rPr lang="en-US" sz="1400" dirty="0" smtClean="0">
                <a:solidFill>
                  <a:schemeClr val="tx1">
                    <a:lumMod val="65000"/>
                    <a:lumOff val="35000"/>
                  </a:schemeClr>
                </a:solidFill>
              </a:rPr>
              <a:t> </a:t>
            </a:r>
            <a:endParaRPr lang="en-US" sz="1400" dirty="0">
              <a:solidFill>
                <a:schemeClr val="tx1">
                  <a:lumMod val="65000"/>
                  <a:lumOff val="35000"/>
                </a:schemeClr>
              </a:solidFill>
            </a:endParaRPr>
          </a:p>
        </p:txBody>
      </p:sp>
      <p:sp>
        <p:nvSpPr>
          <p:cNvPr id="9" name="TextBox 8"/>
          <p:cNvSpPr txBox="1"/>
          <p:nvPr/>
        </p:nvSpPr>
        <p:spPr>
          <a:xfrm>
            <a:off x="457200" y="3318808"/>
            <a:ext cx="2209800" cy="1938992"/>
          </a:xfrm>
          <a:prstGeom prst="rect">
            <a:avLst/>
          </a:prstGeom>
          <a:noFill/>
        </p:spPr>
        <p:txBody>
          <a:bodyPr wrap="square" rtlCol="0">
            <a:spAutoFit/>
          </a:bodyPr>
          <a:lstStyle/>
          <a:p>
            <a:pPr marL="342900" lvl="0" indent="-342900">
              <a:spcBef>
                <a:spcPct val="20000"/>
              </a:spcBef>
              <a:buFont typeface="Arial" pitchFamily="34" charset="0"/>
              <a:buChar char="•"/>
            </a:pPr>
            <a:r>
              <a:rPr lang="en-US" sz="2400" dirty="0">
                <a:solidFill>
                  <a:prstClr val="black">
                    <a:lumMod val="75000"/>
                    <a:lumOff val="25000"/>
                  </a:prstClr>
                </a:solidFill>
                <a:latin typeface="Century Gothic"/>
              </a:rPr>
              <a:t>50 localities wanted </a:t>
            </a:r>
            <a:r>
              <a:rPr lang="en-US" sz="2400" dirty="0" smtClean="0">
                <a:solidFill>
                  <a:prstClr val="black">
                    <a:lumMod val="75000"/>
                    <a:lumOff val="25000"/>
                  </a:prstClr>
                </a:solidFill>
                <a:latin typeface="Century Gothic"/>
              </a:rPr>
              <a:t>a PFI prison, </a:t>
            </a:r>
            <a:r>
              <a:rPr lang="en-US" sz="2400" dirty="0">
                <a:solidFill>
                  <a:prstClr val="black">
                    <a:lumMod val="75000"/>
                    <a:lumOff val="25000"/>
                  </a:prstClr>
                </a:solidFill>
                <a:latin typeface="Century Gothic"/>
              </a:rPr>
              <a:t>built 4</a:t>
            </a:r>
          </a:p>
        </p:txBody>
      </p:sp>
    </p:spTree>
    <p:extLst>
      <p:ext uri="{BB962C8B-B14F-4D97-AF65-F5344CB8AC3E}">
        <p14:creationId xmlns:p14="http://schemas.microsoft.com/office/powerpoint/2010/main" val="56919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r>
              <a:rPr lang="en-US" sz="4000" dirty="0" smtClean="0"/>
              <a:t>Shimane Asahi Rehabilitation Center</a:t>
            </a:r>
            <a:endParaRPr lang="en-US" sz="4000" dirty="0"/>
          </a:p>
        </p:txBody>
      </p:sp>
      <p:sp>
        <p:nvSpPr>
          <p:cNvPr id="3" name="Content Placeholder 2"/>
          <p:cNvSpPr>
            <a:spLocks noGrp="1"/>
          </p:cNvSpPr>
          <p:nvPr>
            <p:ph idx="1"/>
          </p:nvPr>
        </p:nvSpPr>
        <p:spPr>
          <a:xfrm>
            <a:off x="457200" y="1600200"/>
            <a:ext cx="3048000" cy="4525963"/>
          </a:xfrm>
        </p:spPr>
        <p:txBody>
          <a:bodyPr/>
          <a:lstStyle/>
          <a:p>
            <a:r>
              <a:rPr lang="en-US" dirty="0" smtClean="0">
                <a:solidFill>
                  <a:schemeClr val="tx1">
                    <a:lumMod val="75000"/>
                    <a:lumOff val="25000"/>
                  </a:schemeClr>
                </a:solidFill>
              </a:rPr>
              <a:t>Last of four PFI Prisons to be built</a:t>
            </a:r>
          </a:p>
          <a:p>
            <a:r>
              <a:rPr lang="en-US" dirty="0" smtClean="0">
                <a:solidFill>
                  <a:schemeClr val="tx1">
                    <a:lumMod val="75000"/>
                    <a:lumOff val="25000"/>
                  </a:schemeClr>
                </a:solidFill>
              </a:rPr>
              <a:t>Region rural and elderly; rich farmland, nice scenery</a:t>
            </a:r>
          </a:p>
          <a:p>
            <a:endParaRPr lang="en-US" dirty="0">
              <a:solidFill>
                <a:schemeClr val="tx1">
                  <a:lumMod val="75000"/>
                  <a:lumOff val="25000"/>
                </a:schemeClr>
              </a:solidFill>
            </a:endParaRPr>
          </a:p>
          <a:p>
            <a:r>
              <a:rPr lang="en-US" dirty="0" smtClean="0">
                <a:solidFill>
                  <a:schemeClr val="tx1">
                    <a:lumMod val="75000"/>
                    <a:lumOff val="25000"/>
                  </a:schemeClr>
                </a:solidFill>
              </a:rPr>
              <a:t>Capacity 2,000</a:t>
            </a:r>
          </a:p>
          <a:p>
            <a:r>
              <a:rPr lang="en-US" dirty="0" smtClean="0">
                <a:solidFill>
                  <a:schemeClr val="tx1">
                    <a:lumMod val="75000"/>
                    <a:lumOff val="25000"/>
                  </a:schemeClr>
                </a:solidFill>
              </a:rPr>
              <a:t>Opened 2008 </a:t>
            </a:r>
            <a:endParaRPr lang="en-US" dirty="0">
              <a:solidFill>
                <a:schemeClr val="tx1">
                  <a:lumMod val="75000"/>
                  <a:lumOff val="25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914400"/>
            <a:ext cx="47625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80" y="3043428"/>
            <a:ext cx="4091940" cy="19354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862" y="5125039"/>
            <a:ext cx="1318260" cy="10363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536" y="4724400"/>
            <a:ext cx="3333750" cy="1837598"/>
          </a:xfrm>
          <a:prstGeom prst="rect">
            <a:avLst/>
          </a:prstGeom>
        </p:spPr>
      </p:pic>
      <p:sp>
        <p:nvSpPr>
          <p:cNvPr id="9" name="TextBox 8"/>
          <p:cNvSpPr txBox="1"/>
          <p:nvPr/>
        </p:nvSpPr>
        <p:spPr>
          <a:xfrm>
            <a:off x="228600" y="6400800"/>
            <a:ext cx="8839200" cy="430887"/>
          </a:xfrm>
          <a:prstGeom prst="rect">
            <a:avLst/>
          </a:prstGeom>
          <a:noFill/>
        </p:spPr>
        <p:txBody>
          <a:bodyPr wrap="square" rtlCol="0">
            <a:spAutoFit/>
          </a:bodyPr>
          <a:lstStyle/>
          <a:p>
            <a:r>
              <a:rPr lang="en-US" sz="1100" dirty="0" smtClean="0"/>
              <a:t>Images (not map) from Shimane Asahi webpage, </a:t>
            </a:r>
          </a:p>
          <a:p>
            <a:r>
              <a:rPr lang="en-US" sz="1100" dirty="0" smtClean="0">
                <a:hlinkClick r:id="rId6"/>
              </a:rPr>
              <a:t>http</a:t>
            </a:r>
            <a:r>
              <a:rPr lang="en-US" sz="1100" dirty="0">
                <a:hlinkClick r:id="rId6"/>
              </a:rPr>
              <a:t>://</a:t>
            </a:r>
            <a:r>
              <a:rPr lang="en-US" sz="1100" dirty="0" smtClean="0">
                <a:hlinkClick r:id="rId6"/>
              </a:rPr>
              <a:t>www.shimaneasahi-rpc.go.jp/english/area/index.html</a:t>
            </a:r>
            <a:r>
              <a:rPr lang="en-US" sz="1100" dirty="0" smtClean="0"/>
              <a:t> </a:t>
            </a:r>
            <a:endParaRPr lang="en-US" sz="1100" dirty="0"/>
          </a:p>
        </p:txBody>
      </p:sp>
    </p:spTree>
    <p:extLst>
      <p:ext uri="{BB962C8B-B14F-4D97-AF65-F5344CB8AC3E}">
        <p14:creationId xmlns:p14="http://schemas.microsoft.com/office/powerpoint/2010/main" val="3918700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04800"/>
            <a:ext cx="8686800" cy="838200"/>
          </a:xfrm>
        </p:spPr>
        <p:txBody>
          <a:bodyPr/>
          <a:lstStyle/>
          <a:p>
            <a:r>
              <a:rPr lang="en-US" sz="4000" dirty="0" smtClean="0"/>
              <a:t>Shimane Asahi Rehabilitation Center</a:t>
            </a:r>
            <a:endParaRPr lang="en-US" sz="4000" dirty="0"/>
          </a:p>
        </p:txBody>
      </p:sp>
      <p:sp>
        <p:nvSpPr>
          <p:cNvPr id="6" name="TextBox 5"/>
          <p:cNvSpPr txBox="1"/>
          <p:nvPr/>
        </p:nvSpPr>
        <p:spPr>
          <a:xfrm>
            <a:off x="7358569" y="1894344"/>
            <a:ext cx="1556831" cy="2677656"/>
          </a:xfrm>
          <a:prstGeom prst="rect">
            <a:avLst/>
          </a:prstGeom>
          <a:noFill/>
        </p:spPr>
        <p:txBody>
          <a:bodyPr wrap="square" rtlCol="0">
            <a:spAutoFit/>
          </a:bodyPr>
          <a:lstStyle/>
          <a:p>
            <a:r>
              <a:rPr lang="en-US" sz="1400" dirty="0" smtClean="0">
                <a:solidFill>
                  <a:schemeClr val="tx1">
                    <a:lumMod val="65000"/>
                    <a:lumOff val="35000"/>
                  </a:schemeClr>
                </a:solidFill>
              </a:rPr>
              <a:t>From </a:t>
            </a:r>
            <a:r>
              <a:rPr lang="en-US" sz="1400" dirty="0">
                <a:solidFill>
                  <a:schemeClr val="tx1">
                    <a:lumMod val="65000"/>
                    <a:lumOff val="35000"/>
                  </a:schemeClr>
                </a:solidFill>
              </a:rPr>
              <a:t>Akihiko </a:t>
            </a:r>
            <a:r>
              <a:rPr lang="en-US" sz="1400" dirty="0" smtClean="0">
                <a:solidFill>
                  <a:schemeClr val="tx1">
                    <a:lumMod val="65000"/>
                    <a:lumOff val="35000"/>
                  </a:schemeClr>
                </a:solidFill>
              </a:rPr>
              <a:t>Kimura, The Development of PFI in the Prison Sector in Japan. Presented at the 3</a:t>
            </a:r>
            <a:r>
              <a:rPr lang="en-US" sz="1400" baseline="30000" dirty="0" smtClean="0">
                <a:solidFill>
                  <a:schemeClr val="tx1">
                    <a:lumMod val="65000"/>
                    <a:lumOff val="35000"/>
                  </a:schemeClr>
                </a:solidFill>
              </a:rPr>
              <a:t>rd</a:t>
            </a:r>
            <a:r>
              <a:rPr lang="en-US" sz="1400" dirty="0" smtClean="0">
                <a:solidFill>
                  <a:schemeClr val="tx1">
                    <a:lumMod val="65000"/>
                    <a:lumOff val="35000"/>
                  </a:schemeClr>
                </a:solidFill>
              </a:rPr>
              <a:t> Annual Meeting for PPP/PFI Promotion Between Japan and Korea</a:t>
            </a:r>
            <a:endParaRPr lang="en-US" sz="1400" dirty="0">
              <a:solidFill>
                <a:schemeClr val="tx1">
                  <a:lumMod val="65000"/>
                  <a:lumOff val="35000"/>
                </a:schemeClr>
              </a:solidFill>
            </a:endParaRPr>
          </a:p>
        </p:txBody>
      </p:sp>
      <p:sp>
        <p:nvSpPr>
          <p:cNvPr id="7" name="TextBox 6"/>
          <p:cNvSpPr txBox="1"/>
          <p:nvPr/>
        </p:nvSpPr>
        <p:spPr>
          <a:xfrm>
            <a:off x="641985" y="5612249"/>
            <a:ext cx="7772400" cy="954107"/>
          </a:xfrm>
          <a:prstGeom prst="rect">
            <a:avLst/>
          </a:prstGeom>
          <a:noFill/>
        </p:spPr>
        <p:txBody>
          <a:bodyPr wrap="square" rtlCol="0">
            <a:spAutoFit/>
          </a:bodyPr>
          <a:lstStyle/>
          <a:p>
            <a:r>
              <a:rPr lang="en-US" sz="1400" dirty="0">
                <a:solidFill>
                  <a:schemeClr val="tx1">
                    <a:lumMod val="65000"/>
                    <a:lumOff val="35000"/>
                  </a:schemeClr>
                </a:solidFill>
              </a:rPr>
              <a:t>I would like to thank the Warden of Shimane Asahi, Fumiya </a:t>
            </a:r>
            <a:r>
              <a:rPr lang="en-US" sz="1400" dirty="0" err="1">
                <a:solidFill>
                  <a:schemeClr val="tx1">
                    <a:lumMod val="65000"/>
                    <a:lumOff val="35000"/>
                  </a:schemeClr>
                </a:solidFill>
              </a:rPr>
              <a:t>Tezuka</a:t>
            </a:r>
            <a:r>
              <a:rPr lang="en-US" sz="1400" dirty="0">
                <a:solidFill>
                  <a:schemeClr val="tx1">
                    <a:lumMod val="65000"/>
                    <a:lumOff val="35000"/>
                  </a:schemeClr>
                </a:solidFill>
              </a:rPr>
              <a:t>, for allowing me access </a:t>
            </a:r>
            <a:r>
              <a:rPr lang="en-US" sz="1400" dirty="0" smtClean="0">
                <a:solidFill>
                  <a:schemeClr val="tx1">
                    <a:lumMod val="65000"/>
                    <a:lumOff val="35000"/>
                  </a:schemeClr>
                </a:solidFill>
              </a:rPr>
              <a:t>and giving </a:t>
            </a:r>
            <a:r>
              <a:rPr lang="en-US" sz="1400" dirty="0">
                <a:solidFill>
                  <a:schemeClr val="tx1">
                    <a:lumMod val="65000"/>
                    <a:lumOff val="35000"/>
                  </a:schemeClr>
                </a:solidFill>
              </a:rPr>
              <a:t>graciously of his time. </a:t>
            </a:r>
            <a:r>
              <a:rPr lang="en-US" sz="1400" dirty="0" err="1" smtClean="0">
                <a:solidFill>
                  <a:schemeClr val="tx1">
                    <a:lumMod val="65000"/>
                    <a:lumOff val="35000"/>
                  </a:schemeClr>
                </a:solidFill>
              </a:rPr>
              <a:t>Akinobu</a:t>
            </a:r>
            <a:r>
              <a:rPr lang="en-US" sz="1400" dirty="0" smtClean="0">
                <a:solidFill>
                  <a:schemeClr val="tx1">
                    <a:lumMod val="65000"/>
                    <a:lumOff val="35000"/>
                  </a:schemeClr>
                </a:solidFill>
              </a:rPr>
              <a:t> </a:t>
            </a:r>
            <a:r>
              <a:rPr lang="en-US" sz="1400" dirty="0">
                <a:solidFill>
                  <a:schemeClr val="tx1">
                    <a:lumMod val="65000"/>
                    <a:lumOff val="35000"/>
                  </a:schemeClr>
                </a:solidFill>
              </a:rPr>
              <a:t>Sato was a very helpful point of contact and </a:t>
            </a:r>
            <a:r>
              <a:rPr lang="en-US" sz="1400" dirty="0" smtClean="0">
                <a:solidFill>
                  <a:schemeClr val="tx1">
                    <a:lumMod val="65000"/>
                    <a:lumOff val="35000"/>
                  </a:schemeClr>
                </a:solidFill>
              </a:rPr>
              <a:t>his translation </a:t>
            </a:r>
            <a:r>
              <a:rPr lang="en-US" sz="1400" dirty="0">
                <a:solidFill>
                  <a:schemeClr val="tx1">
                    <a:lumMod val="65000"/>
                    <a:lumOff val="35000"/>
                  </a:schemeClr>
                </a:solidFill>
              </a:rPr>
              <a:t>work was invaluable. Atsuko Otsuka </a:t>
            </a:r>
            <a:r>
              <a:rPr lang="en-US" sz="1400" dirty="0" smtClean="0">
                <a:solidFill>
                  <a:schemeClr val="tx1">
                    <a:lumMod val="65000"/>
                    <a:lumOff val="35000"/>
                  </a:schemeClr>
                </a:solidFill>
              </a:rPr>
              <a:t>also provided </a:t>
            </a:r>
            <a:r>
              <a:rPr lang="en-US" sz="1400" dirty="0">
                <a:solidFill>
                  <a:schemeClr val="tx1">
                    <a:lumMod val="65000"/>
                    <a:lumOff val="35000"/>
                  </a:schemeClr>
                </a:solidFill>
              </a:rPr>
              <a:t>high level translation; </a:t>
            </a:r>
            <a:r>
              <a:rPr lang="en-US" sz="1400" dirty="0" smtClean="0">
                <a:solidFill>
                  <a:schemeClr val="tx1">
                    <a:lumMod val="65000"/>
                    <a:lumOff val="35000"/>
                  </a:schemeClr>
                </a:solidFill>
              </a:rPr>
              <a:t>Our subsequent discussions have added </a:t>
            </a:r>
            <a:r>
              <a:rPr lang="en-US" sz="1400" dirty="0">
                <a:solidFill>
                  <a:schemeClr val="tx1">
                    <a:lumMod val="65000"/>
                    <a:lumOff val="35000"/>
                  </a:schemeClr>
                </a:solidFill>
              </a:rPr>
              <a:t>considerable depth to my understanding.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95400"/>
            <a:ext cx="5250180" cy="3922431"/>
          </a:xfrm>
          <a:prstGeom prst="rect">
            <a:avLst/>
          </a:prstGeom>
        </p:spPr>
      </p:pic>
    </p:spTree>
    <p:extLst>
      <p:ext uri="{BB962C8B-B14F-4D97-AF65-F5344CB8AC3E}">
        <p14:creationId xmlns:p14="http://schemas.microsoft.com/office/powerpoint/2010/main" val="80397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04800"/>
            <a:ext cx="8686800" cy="838200"/>
          </a:xfrm>
        </p:spPr>
        <p:txBody>
          <a:bodyPr/>
          <a:lstStyle/>
          <a:p>
            <a:r>
              <a:rPr lang="en-US" sz="4000" dirty="0" smtClean="0"/>
              <a:t>Shimane Asahi Rehabilitation Center</a:t>
            </a:r>
            <a:endParaRPr lang="en-US" sz="4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7166"/>
          <a:stretch/>
        </p:blipFill>
        <p:spPr>
          <a:xfrm>
            <a:off x="641985" y="1295400"/>
            <a:ext cx="7893918" cy="4572000"/>
          </a:xfrm>
          <a:prstGeom prst="rect">
            <a:avLst/>
          </a:prstGeom>
        </p:spPr>
      </p:pic>
      <p:sp>
        <p:nvSpPr>
          <p:cNvPr id="6" name="TextBox 5"/>
          <p:cNvSpPr txBox="1"/>
          <p:nvPr/>
        </p:nvSpPr>
        <p:spPr>
          <a:xfrm>
            <a:off x="762000" y="6182380"/>
            <a:ext cx="7467600" cy="523220"/>
          </a:xfrm>
          <a:prstGeom prst="rect">
            <a:avLst/>
          </a:prstGeom>
          <a:noFill/>
        </p:spPr>
        <p:txBody>
          <a:bodyPr wrap="square" rtlCol="0">
            <a:spAutoFit/>
          </a:bodyPr>
          <a:lstStyle/>
          <a:p>
            <a:r>
              <a:rPr lang="en-US" sz="1400" dirty="0" smtClean="0">
                <a:solidFill>
                  <a:schemeClr val="tx1">
                    <a:lumMod val="65000"/>
                    <a:lumOff val="35000"/>
                  </a:schemeClr>
                </a:solidFill>
              </a:rPr>
              <a:t>From </a:t>
            </a:r>
            <a:r>
              <a:rPr lang="en-US" sz="1400" dirty="0">
                <a:solidFill>
                  <a:schemeClr val="tx1">
                    <a:lumMod val="65000"/>
                    <a:lumOff val="35000"/>
                  </a:schemeClr>
                </a:solidFill>
              </a:rPr>
              <a:t>Akihiko </a:t>
            </a:r>
            <a:r>
              <a:rPr lang="en-US" sz="1400" dirty="0" smtClean="0">
                <a:solidFill>
                  <a:schemeClr val="tx1">
                    <a:lumMod val="65000"/>
                    <a:lumOff val="35000"/>
                  </a:schemeClr>
                </a:solidFill>
              </a:rPr>
              <a:t>Kimura, The Development of PFI in the Prison Sector in Japan. Presented at the 3</a:t>
            </a:r>
            <a:r>
              <a:rPr lang="en-US" sz="1400" baseline="30000" dirty="0" smtClean="0">
                <a:solidFill>
                  <a:schemeClr val="tx1">
                    <a:lumMod val="65000"/>
                    <a:lumOff val="35000"/>
                  </a:schemeClr>
                </a:solidFill>
              </a:rPr>
              <a:t>rd</a:t>
            </a:r>
            <a:r>
              <a:rPr lang="en-US" sz="1400" dirty="0" smtClean="0">
                <a:solidFill>
                  <a:schemeClr val="tx1">
                    <a:lumMod val="65000"/>
                    <a:lumOff val="35000"/>
                  </a:schemeClr>
                </a:solidFill>
              </a:rPr>
              <a:t> Annual Meeting for PPP/PFI Promotion Between Japan and Korea</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1438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854200"/>
            <a:ext cx="3124200" cy="3124200"/>
          </a:xfrm>
        </p:spPr>
        <p:txBody>
          <a:bodyPr/>
          <a:lstStyle/>
          <a:p>
            <a:r>
              <a:rPr lang="en-US" sz="4000" dirty="0">
                <a:solidFill>
                  <a:srgbClr val="2F5897"/>
                </a:solidFill>
              </a:rPr>
              <a:t>The </a:t>
            </a:r>
            <a:r>
              <a:rPr lang="en-US" sz="4000" dirty="0" smtClean="0">
                <a:solidFill>
                  <a:srgbClr val="2F5897"/>
                </a:solidFill>
              </a:rPr>
              <a:t>warehouse prison problem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457200"/>
            <a:ext cx="5527963" cy="6172200"/>
          </a:xfrm>
        </p:spPr>
      </p:pic>
    </p:spTree>
    <p:extLst>
      <p:ext uri="{BB962C8B-B14F-4D97-AF65-F5344CB8AC3E}">
        <p14:creationId xmlns:p14="http://schemas.microsoft.com/office/powerpoint/2010/main" val="17394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z="4000" dirty="0" smtClean="0"/>
              <a:t>US private prisons v Japanese PFI</a:t>
            </a:r>
            <a:endParaRPr lang="en-US" sz="4000" dirty="0"/>
          </a:p>
        </p:txBody>
      </p:sp>
      <p:sp>
        <p:nvSpPr>
          <p:cNvPr id="4" name="Rectangle 3"/>
          <p:cNvSpPr/>
          <p:nvPr/>
        </p:nvSpPr>
        <p:spPr>
          <a:xfrm>
            <a:off x="780288" y="2133600"/>
            <a:ext cx="2438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1556266"/>
            <a:ext cx="896112" cy="461665"/>
          </a:xfrm>
          <a:prstGeom prst="rect">
            <a:avLst/>
          </a:prstGeom>
          <a:noFill/>
        </p:spPr>
        <p:txBody>
          <a:bodyPr wrap="square" rtlCol="0">
            <a:spAutoFit/>
          </a:bodyPr>
          <a:lstStyle/>
          <a:p>
            <a:pPr algn="ctr"/>
            <a:r>
              <a:rPr lang="en-US" sz="2400" dirty="0" smtClean="0"/>
              <a:t>U.S.</a:t>
            </a:r>
            <a:endParaRPr lang="en-US" sz="2400" dirty="0"/>
          </a:p>
        </p:txBody>
      </p:sp>
      <p:sp>
        <p:nvSpPr>
          <p:cNvPr id="6" name="TextBox 5"/>
          <p:cNvSpPr txBox="1"/>
          <p:nvPr/>
        </p:nvSpPr>
        <p:spPr>
          <a:xfrm>
            <a:off x="990600" y="2436167"/>
            <a:ext cx="2057400" cy="461665"/>
          </a:xfrm>
          <a:prstGeom prst="rect">
            <a:avLst/>
          </a:prstGeom>
          <a:noFill/>
        </p:spPr>
        <p:txBody>
          <a:bodyPr wrap="square" rtlCol="0">
            <a:spAutoFit/>
          </a:bodyPr>
          <a:lstStyle/>
          <a:p>
            <a:r>
              <a:rPr lang="en-US" sz="2400" b="1" dirty="0" smtClean="0">
                <a:solidFill>
                  <a:schemeClr val="bg1"/>
                </a:solidFill>
              </a:rPr>
              <a:t>Government</a:t>
            </a:r>
            <a:endParaRPr lang="en-US" sz="2400" b="1" dirty="0">
              <a:solidFill>
                <a:schemeClr val="bg1"/>
              </a:solidFill>
            </a:endParaRPr>
          </a:p>
        </p:txBody>
      </p:sp>
      <p:sp>
        <p:nvSpPr>
          <p:cNvPr id="7" name="Down Arrow 6"/>
          <p:cNvSpPr/>
          <p:nvPr/>
        </p:nvSpPr>
        <p:spPr>
          <a:xfrm>
            <a:off x="1886712" y="32766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9056" y="3657600"/>
            <a:ext cx="2438400" cy="144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6968" y="3733800"/>
            <a:ext cx="2389632" cy="1200329"/>
          </a:xfrm>
          <a:prstGeom prst="rect">
            <a:avLst/>
          </a:prstGeom>
          <a:noFill/>
        </p:spPr>
        <p:txBody>
          <a:bodyPr wrap="square" rtlCol="0">
            <a:spAutoFit/>
          </a:bodyPr>
          <a:lstStyle/>
          <a:p>
            <a:pPr algn="ctr"/>
            <a:r>
              <a:rPr lang="en-US" sz="2400" b="1" dirty="0" smtClean="0"/>
              <a:t>Private </a:t>
            </a:r>
          </a:p>
          <a:p>
            <a:pPr algn="ctr"/>
            <a:r>
              <a:rPr lang="en-US" sz="2400" b="1" dirty="0" smtClean="0"/>
              <a:t>Sector Company</a:t>
            </a:r>
            <a:endParaRPr lang="en-US" sz="2400" b="1" dirty="0"/>
          </a:p>
        </p:txBody>
      </p:sp>
      <p:sp>
        <p:nvSpPr>
          <p:cNvPr id="10" name="Isosceles Triangle 9"/>
          <p:cNvSpPr/>
          <p:nvPr/>
        </p:nvSpPr>
        <p:spPr>
          <a:xfrm>
            <a:off x="723900" y="4876800"/>
            <a:ext cx="2648712" cy="1752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62456" y="5407152"/>
            <a:ext cx="1371600" cy="1200329"/>
          </a:xfrm>
          <a:prstGeom prst="rect">
            <a:avLst/>
          </a:prstGeom>
          <a:noFill/>
        </p:spPr>
        <p:txBody>
          <a:bodyPr wrap="square" rtlCol="0">
            <a:spAutoFit/>
          </a:bodyPr>
          <a:lstStyle/>
          <a:p>
            <a:pPr algn="ctr"/>
            <a:r>
              <a:rPr lang="en-US" sz="2400" b="1" dirty="0" smtClean="0"/>
              <a:t>Warden </a:t>
            </a:r>
          </a:p>
          <a:p>
            <a:pPr algn="ctr"/>
            <a:r>
              <a:rPr lang="en-US" sz="2400" b="1" dirty="0" smtClean="0"/>
              <a:t>&amp;</a:t>
            </a:r>
          </a:p>
          <a:p>
            <a:pPr algn="ctr"/>
            <a:r>
              <a:rPr lang="en-US" sz="2400" b="1" dirty="0" smtClean="0"/>
              <a:t>Staff</a:t>
            </a:r>
            <a:endParaRPr lang="en-US" sz="2400" b="1" dirty="0"/>
          </a:p>
        </p:txBody>
      </p:sp>
      <p:sp>
        <p:nvSpPr>
          <p:cNvPr id="12" name="TextBox 11"/>
          <p:cNvSpPr txBox="1"/>
          <p:nvPr/>
        </p:nvSpPr>
        <p:spPr>
          <a:xfrm>
            <a:off x="6553200" y="1219200"/>
            <a:ext cx="1066800" cy="461665"/>
          </a:xfrm>
          <a:prstGeom prst="rect">
            <a:avLst/>
          </a:prstGeom>
          <a:noFill/>
        </p:spPr>
        <p:txBody>
          <a:bodyPr wrap="square" rtlCol="0">
            <a:spAutoFit/>
          </a:bodyPr>
          <a:lstStyle/>
          <a:p>
            <a:r>
              <a:rPr lang="en-US" sz="2400" dirty="0" smtClean="0"/>
              <a:t>Japan</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037" y="1676400"/>
            <a:ext cx="246856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966618" y="1981200"/>
            <a:ext cx="2057400" cy="461665"/>
          </a:xfrm>
          <a:prstGeom prst="rect">
            <a:avLst/>
          </a:prstGeom>
          <a:noFill/>
        </p:spPr>
        <p:txBody>
          <a:bodyPr wrap="square" rtlCol="0">
            <a:spAutoFit/>
          </a:bodyPr>
          <a:lstStyle/>
          <a:p>
            <a:r>
              <a:rPr lang="en-US" sz="2400" b="1" dirty="0" smtClean="0">
                <a:solidFill>
                  <a:schemeClr val="bg1"/>
                </a:solidFill>
              </a:rPr>
              <a:t>Government</a:t>
            </a:r>
            <a:endParaRPr lang="en-US" sz="2400" b="1" dirty="0">
              <a:solidFill>
                <a:schemeClr val="bg1"/>
              </a:solidFill>
            </a:endParaRPr>
          </a:p>
        </p:txBody>
      </p:sp>
      <p:sp>
        <p:nvSpPr>
          <p:cNvPr id="15" name="Down Arrow 14"/>
          <p:cNvSpPr/>
          <p:nvPr/>
        </p:nvSpPr>
        <p:spPr>
          <a:xfrm>
            <a:off x="6833774" y="2819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95900" y="5181599"/>
            <a:ext cx="3429000" cy="142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95900" y="3276600"/>
            <a:ext cx="3429000" cy="1303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53050" y="3251209"/>
            <a:ext cx="3314700" cy="1354217"/>
          </a:xfrm>
          <a:prstGeom prst="rect">
            <a:avLst/>
          </a:prstGeom>
          <a:noFill/>
        </p:spPr>
        <p:txBody>
          <a:bodyPr wrap="square" rtlCol="0">
            <a:spAutoFit/>
          </a:bodyPr>
          <a:lstStyle/>
          <a:p>
            <a:pPr algn="ctr"/>
            <a:r>
              <a:rPr lang="en-US" sz="2400" b="1" dirty="0" smtClean="0">
                <a:solidFill>
                  <a:schemeClr val="bg1"/>
                </a:solidFill>
              </a:rPr>
              <a:t>Warden, </a:t>
            </a:r>
          </a:p>
          <a:p>
            <a:pPr algn="ctr"/>
            <a:r>
              <a:rPr lang="en-US" sz="2000" b="1" dirty="0" smtClean="0">
                <a:solidFill>
                  <a:schemeClr val="bg1"/>
                </a:solidFill>
              </a:rPr>
              <a:t>Directors of Treatment, Support &amp; Planning</a:t>
            </a:r>
          </a:p>
          <a:p>
            <a:pPr algn="ctr"/>
            <a:r>
              <a:rPr lang="en-US" b="1" dirty="0" smtClean="0">
                <a:solidFill>
                  <a:schemeClr val="bg1"/>
                </a:solidFill>
              </a:rPr>
              <a:t>+ Contract Compliance</a:t>
            </a:r>
            <a:endParaRPr lang="en-US" b="1" dirty="0">
              <a:solidFill>
                <a:schemeClr val="bg1"/>
              </a:solidFill>
            </a:endParaRPr>
          </a:p>
        </p:txBody>
      </p:sp>
      <p:sp>
        <p:nvSpPr>
          <p:cNvPr id="20" name="Down Arrow 19"/>
          <p:cNvSpPr/>
          <p:nvPr/>
        </p:nvSpPr>
        <p:spPr>
          <a:xfrm>
            <a:off x="8263445"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862474"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7443374"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7010400"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6611112" y="4738532"/>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6172200"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5749162"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5293010"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05500" y="5337601"/>
            <a:ext cx="2057400" cy="1200329"/>
          </a:xfrm>
          <a:prstGeom prst="rect">
            <a:avLst/>
          </a:prstGeom>
          <a:noFill/>
        </p:spPr>
        <p:txBody>
          <a:bodyPr wrap="square" rtlCol="0">
            <a:spAutoFit/>
          </a:bodyPr>
          <a:lstStyle/>
          <a:p>
            <a:pPr algn="ctr"/>
            <a:r>
              <a:rPr lang="en-US" sz="2400" b="1" dirty="0" smtClean="0"/>
              <a:t>Private </a:t>
            </a:r>
          </a:p>
          <a:p>
            <a:pPr algn="ctr"/>
            <a:r>
              <a:rPr lang="en-US" sz="2400" b="1" dirty="0" smtClean="0"/>
              <a:t>Sector Companies</a:t>
            </a:r>
            <a:endParaRPr lang="en-US" sz="2400" b="1" dirty="0"/>
          </a:p>
        </p:txBody>
      </p:sp>
    </p:spTree>
    <p:extLst>
      <p:ext uri="{BB962C8B-B14F-4D97-AF65-F5344CB8AC3E}">
        <p14:creationId xmlns:p14="http://schemas.microsoft.com/office/powerpoint/2010/main" val="4109793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400" dirty="0" smtClean="0"/>
              <a:t>3 “pillars” of Shimane Asahi</a:t>
            </a:r>
            <a:endParaRPr lang="en-US" sz="4400" dirty="0"/>
          </a:p>
        </p:txBody>
      </p:sp>
      <p:sp>
        <p:nvSpPr>
          <p:cNvPr id="3" name="Content Placeholder 2"/>
          <p:cNvSpPr>
            <a:spLocks noGrp="1"/>
          </p:cNvSpPr>
          <p:nvPr>
            <p:ph idx="1"/>
          </p:nvPr>
        </p:nvSpPr>
        <p:spPr>
          <a:xfrm>
            <a:off x="457200" y="1600200"/>
            <a:ext cx="6477000" cy="4114799"/>
          </a:xfrm>
        </p:spPr>
        <p:txBody>
          <a:bodyPr/>
          <a:lstStyle/>
          <a:p>
            <a:r>
              <a:rPr lang="en-US" sz="2800" dirty="0" smtClean="0">
                <a:solidFill>
                  <a:schemeClr val="tx1">
                    <a:lumMod val="75000"/>
                    <a:lumOff val="25000"/>
                  </a:schemeClr>
                </a:solidFill>
              </a:rPr>
              <a:t>Public-private partnership</a:t>
            </a:r>
          </a:p>
          <a:p>
            <a:pPr lvl="1"/>
            <a:r>
              <a:rPr lang="en-US" sz="2000" dirty="0" smtClean="0">
                <a:solidFill>
                  <a:schemeClr val="tx1">
                    <a:lumMod val="65000"/>
                    <a:lumOff val="35000"/>
                  </a:schemeClr>
                </a:solidFill>
              </a:rPr>
              <a:t>Technology and innovation</a:t>
            </a:r>
          </a:p>
          <a:p>
            <a:r>
              <a:rPr lang="en-US" sz="2800" dirty="0" smtClean="0">
                <a:solidFill>
                  <a:schemeClr val="tx1">
                    <a:lumMod val="75000"/>
                    <a:lumOff val="25000"/>
                  </a:schemeClr>
                </a:solidFill>
              </a:rPr>
              <a:t>Education, vocational training and rehabilitative programs</a:t>
            </a:r>
          </a:p>
          <a:p>
            <a:pPr lvl="1"/>
            <a:r>
              <a:rPr lang="en-US" sz="2000" dirty="0" smtClean="0">
                <a:solidFill>
                  <a:schemeClr val="tx1">
                    <a:lumMod val="65000"/>
                    <a:lumOff val="35000"/>
                  </a:schemeClr>
                </a:solidFill>
              </a:rPr>
              <a:t>Special programs, training and therapeutic gardens for emotionally disturbed inmates</a:t>
            </a:r>
          </a:p>
          <a:p>
            <a:r>
              <a:rPr lang="en-US" sz="2800" dirty="0" smtClean="0">
                <a:solidFill>
                  <a:schemeClr val="tx1">
                    <a:lumMod val="75000"/>
                    <a:lumOff val="25000"/>
                  </a:schemeClr>
                </a:solidFill>
              </a:rPr>
              <a:t>Partnership with the local community</a:t>
            </a:r>
          </a:p>
          <a:p>
            <a:pPr lvl="1"/>
            <a:r>
              <a:rPr lang="en-US" sz="2000" dirty="0" smtClean="0">
                <a:solidFill>
                  <a:schemeClr val="tx1">
                    <a:lumMod val="65000"/>
                    <a:lumOff val="35000"/>
                  </a:schemeClr>
                </a:solidFill>
              </a:rPr>
              <a:t>“Co-building” – Center for Regional Engagement</a:t>
            </a:r>
            <a:endParaRPr lang="en-US" sz="2000" dirty="0">
              <a:solidFill>
                <a:schemeClr val="tx1">
                  <a:lumMod val="65000"/>
                  <a:lumOff val="35000"/>
                </a:schemeClr>
              </a:solidFill>
            </a:endParaRPr>
          </a:p>
        </p:txBody>
      </p:sp>
      <p:sp>
        <p:nvSpPr>
          <p:cNvPr id="4" name="TextBox 3"/>
          <p:cNvSpPr txBox="1"/>
          <p:nvPr/>
        </p:nvSpPr>
        <p:spPr>
          <a:xfrm>
            <a:off x="381000" y="5943600"/>
            <a:ext cx="8458200" cy="830997"/>
          </a:xfrm>
          <a:prstGeom prst="rect">
            <a:avLst/>
          </a:prstGeom>
          <a:noFill/>
        </p:spPr>
        <p:txBody>
          <a:bodyPr wrap="square" rtlCol="0">
            <a:spAutoFit/>
          </a:bodyPr>
          <a:lstStyle/>
          <a:p>
            <a:r>
              <a:rPr lang="en-US" sz="2000" b="1" dirty="0" smtClean="0">
                <a:solidFill>
                  <a:schemeClr val="tx2"/>
                </a:solidFill>
              </a:rPr>
              <a:t>…”aims </a:t>
            </a:r>
            <a:r>
              <a:rPr lang="en-US" sz="2000" b="1" dirty="0">
                <a:solidFill>
                  <a:schemeClr val="tx2"/>
                </a:solidFill>
              </a:rPr>
              <a:t>to create prisons that the public can understand and </a:t>
            </a:r>
            <a:r>
              <a:rPr lang="en-US" sz="2000" b="1" dirty="0" smtClean="0">
                <a:solidFill>
                  <a:schemeClr val="tx2"/>
                </a:solidFill>
              </a:rPr>
              <a:t>support”</a:t>
            </a:r>
          </a:p>
          <a:p>
            <a:endParaRPr lang="en-US" sz="1400" b="1" dirty="0" smtClean="0">
              <a:solidFill>
                <a:schemeClr val="tx1">
                  <a:lumMod val="65000"/>
                  <a:lumOff val="35000"/>
                </a:schemeClr>
              </a:solidFill>
            </a:endParaRPr>
          </a:p>
          <a:p>
            <a:pPr algn="ctr"/>
            <a:r>
              <a:rPr lang="en-US" sz="1200" b="1" dirty="0" smtClean="0">
                <a:solidFill>
                  <a:schemeClr val="tx1">
                    <a:lumMod val="50000"/>
                    <a:lumOff val="50000"/>
                  </a:schemeClr>
                </a:solidFill>
              </a:rPr>
              <a:t>Shimane </a:t>
            </a:r>
            <a:r>
              <a:rPr lang="en-US" sz="1200" b="1" dirty="0">
                <a:solidFill>
                  <a:schemeClr val="tx1">
                    <a:lumMod val="50000"/>
                    <a:lumOff val="50000"/>
                  </a:schemeClr>
                </a:solidFill>
              </a:rPr>
              <a:t>Asahi website, </a:t>
            </a:r>
            <a:r>
              <a:rPr lang="en-US" sz="1200" b="1" dirty="0">
                <a:solidFill>
                  <a:schemeClr val="tx1">
                    <a:lumMod val="50000"/>
                    <a:lumOff val="50000"/>
                  </a:schemeClr>
                </a:solidFill>
                <a:hlinkClick r:id="rId2"/>
              </a:rPr>
              <a:t>http://</a:t>
            </a:r>
            <a:r>
              <a:rPr lang="en-US" sz="1200" b="1" dirty="0" smtClean="0">
                <a:solidFill>
                  <a:schemeClr val="tx1">
                    <a:lumMod val="50000"/>
                    <a:lumOff val="50000"/>
                  </a:schemeClr>
                </a:solidFill>
                <a:hlinkClick r:id="rId2"/>
              </a:rPr>
              <a:t>www.shimaneasahi-rpc.go.jp/english/first/index.html</a:t>
            </a:r>
            <a:r>
              <a:rPr lang="en-US" sz="1200" b="1" dirty="0" smtClean="0">
                <a:solidFill>
                  <a:schemeClr val="tx1">
                    <a:lumMod val="50000"/>
                    <a:lumOff val="50000"/>
                  </a:schemeClr>
                </a:solidFill>
              </a:rPr>
              <a:t> </a:t>
            </a:r>
            <a:endParaRPr lang="en-US" sz="1200" b="1" dirty="0">
              <a:solidFill>
                <a:schemeClr val="tx1">
                  <a:lumMod val="50000"/>
                  <a:lumOff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600200"/>
            <a:ext cx="1287780" cy="17544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190999"/>
            <a:ext cx="2362200" cy="1539609"/>
          </a:xfrm>
          <a:prstGeom prst="rect">
            <a:avLst/>
          </a:prstGeom>
        </p:spPr>
      </p:pic>
    </p:spTree>
    <p:extLst>
      <p:ext uri="{BB962C8B-B14F-4D97-AF65-F5344CB8AC3E}">
        <p14:creationId xmlns:p14="http://schemas.microsoft.com/office/powerpoint/2010/main" val="317680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lstStyle/>
          <a:p>
            <a:r>
              <a:rPr lang="en-US" sz="4400" dirty="0" smtClean="0"/>
              <a:t>Technology &amp; innovation I</a:t>
            </a:r>
            <a:endParaRPr lang="en-US" sz="4400" dirty="0"/>
          </a:p>
        </p:txBody>
      </p:sp>
      <p:sp>
        <p:nvSpPr>
          <p:cNvPr id="3" name="Content Placeholder 2"/>
          <p:cNvSpPr>
            <a:spLocks noGrp="1"/>
          </p:cNvSpPr>
          <p:nvPr>
            <p:ph idx="1"/>
          </p:nvPr>
        </p:nvSpPr>
        <p:spPr>
          <a:xfrm>
            <a:off x="609600" y="1828801"/>
            <a:ext cx="3886200" cy="3657599"/>
          </a:xfrm>
        </p:spPr>
        <p:txBody>
          <a:bodyPr>
            <a:normAutofit/>
          </a:bodyPr>
          <a:lstStyle/>
          <a:p>
            <a:r>
              <a:rPr lang="en-US" dirty="0" smtClean="0">
                <a:solidFill>
                  <a:schemeClr val="tx1">
                    <a:lumMod val="75000"/>
                    <a:lumOff val="25000"/>
                  </a:schemeClr>
                </a:solidFill>
              </a:rPr>
              <a:t>Scanning equipment for drugs and contraband…</a:t>
            </a:r>
          </a:p>
          <a:p>
            <a:endParaRPr lang="en-US" dirty="0">
              <a:solidFill>
                <a:schemeClr val="tx1">
                  <a:lumMod val="75000"/>
                  <a:lumOff val="25000"/>
                </a:schemeClr>
              </a:solidFill>
            </a:endParaRPr>
          </a:p>
          <a:p>
            <a:endParaRPr lang="en-US" dirty="0" smtClean="0">
              <a:solidFill>
                <a:schemeClr val="tx1">
                  <a:lumMod val="75000"/>
                  <a:lumOff val="25000"/>
                </a:schemeClr>
              </a:solidFill>
            </a:endParaRPr>
          </a:p>
          <a:p>
            <a:endParaRPr lang="en-US" dirty="0">
              <a:solidFill>
                <a:schemeClr val="tx1">
                  <a:lumMod val="75000"/>
                  <a:lumOff val="25000"/>
                </a:schemeClr>
              </a:solidFill>
            </a:endParaRPr>
          </a:p>
          <a:p>
            <a:r>
              <a:rPr lang="en-US" dirty="0" smtClean="0">
                <a:solidFill>
                  <a:schemeClr val="tx1">
                    <a:lumMod val="75000"/>
                    <a:lumOff val="25000"/>
                  </a:schemeClr>
                </a:solidFill>
              </a:rPr>
              <a:t>… means no strip searches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840" y="1828800"/>
            <a:ext cx="16478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16478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807410"/>
            <a:ext cx="8382000" cy="830997"/>
          </a:xfrm>
          <a:prstGeom prst="rect">
            <a:avLst/>
          </a:prstGeom>
          <a:noFill/>
        </p:spPr>
        <p:txBody>
          <a:bodyPr wrap="square" rtlCol="0">
            <a:spAutoFit/>
          </a:bodyPr>
          <a:lstStyle/>
          <a:p>
            <a:pPr lvl="0" algn="ctr">
              <a:spcBef>
                <a:spcPct val="20000"/>
              </a:spcBef>
            </a:pPr>
            <a:r>
              <a:rPr lang="en-US" sz="2400" dirty="0">
                <a:solidFill>
                  <a:schemeClr val="tx2"/>
                </a:solidFill>
                <a:latin typeface="Century Gothic"/>
              </a:rPr>
              <a:t>Better environment for inmates, guards and inmate-guard relationships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172" y="3914394"/>
            <a:ext cx="1173480" cy="14097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345" y="3716274"/>
            <a:ext cx="1417320" cy="1805940"/>
          </a:xfrm>
          <a:prstGeom prst="rect">
            <a:avLst/>
          </a:prstGeom>
        </p:spPr>
      </p:pic>
    </p:spTree>
    <p:extLst>
      <p:ext uri="{BB962C8B-B14F-4D97-AF65-F5344CB8AC3E}">
        <p14:creationId xmlns:p14="http://schemas.microsoft.com/office/powerpoint/2010/main" val="115153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z="4400" dirty="0" smtClean="0"/>
              <a:t>Technology &amp; innovation II</a:t>
            </a:r>
            <a:endParaRPr lang="en-US" sz="4400" dirty="0"/>
          </a:p>
        </p:txBody>
      </p:sp>
      <p:sp>
        <p:nvSpPr>
          <p:cNvPr id="3" name="Content Placeholder 2"/>
          <p:cNvSpPr>
            <a:spLocks noGrp="1"/>
          </p:cNvSpPr>
          <p:nvPr>
            <p:ph idx="1"/>
          </p:nvPr>
        </p:nvSpPr>
        <p:spPr>
          <a:xfrm>
            <a:off x="457200" y="1600201"/>
            <a:ext cx="8229600" cy="4937124"/>
          </a:xfrm>
        </p:spPr>
        <p:txBody>
          <a:bodyPr>
            <a:normAutofit/>
          </a:bodyPr>
          <a:lstStyle/>
          <a:p>
            <a:r>
              <a:rPr lang="en-US" sz="2800" dirty="0" smtClean="0">
                <a:solidFill>
                  <a:schemeClr val="tx1">
                    <a:lumMod val="65000"/>
                    <a:lumOff val="35000"/>
                  </a:schemeClr>
                </a:solidFill>
              </a:rPr>
              <a:t>“Location information system” – RFID tags that show the inmates’ location in real time</a:t>
            </a:r>
          </a:p>
          <a:p>
            <a:pPr lvl="1"/>
            <a:r>
              <a:rPr lang="en-US" sz="2000" dirty="0" smtClean="0">
                <a:solidFill>
                  <a:schemeClr val="tx1">
                    <a:lumMod val="65000"/>
                    <a:lumOff val="35000"/>
                  </a:schemeClr>
                </a:solidFill>
              </a:rPr>
              <a:t>No lockdowns for daily counts</a:t>
            </a:r>
          </a:p>
          <a:p>
            <a:pPr lvl="1"/>
            <a:r>
              <a:rPr lang="en-US" sz="2000" dirty="0" smtClean="0">
                <a:solidFill>
                  <a:schemeClr val="tx1">
                    <a:lumMod val="65000"/>
                    <a:lumOff val="35000"/>
                  </a:schemeClr>
                </a:solidFill>
              </a:rPr>
              <a:t>Warning when inmates out of place</a:t>
            </a:r>
          </a:p>
          <a:p>
            <a:endParaRPr lang="en-US" sz="2000" dirty="0" smtClean="0">
              <a:solidFill>
                <a:schemeClr val="tx1">
                  <a:lumMod val="65000"/>
                  <a:lumOff val="35000"/>
                </a:schemeClr>
              </a:solidFill>
            </a:endParaRPr>
          </a:p>
          <a:p>
            <a:endParaRPr lang="en-US" sz="2000" dirty="0">
              <a:solidFill>
                <a:schemeClr val="tx1">
                  <a:lumMod val="65000"/>
                  <a:lumOff val="35000"/>
                </a:schemeClr>
              </a:solidFill>
            </a:endParaRPr>
          </a:p>
          <a:p>
            <a:r>
              <a:rPr lang="en-US" sz="2800" dirty="0" smtClean="0">
                <a:solidFill>
                  <a:schemeClr val="tx1">
                    <a:lumMod val="65000"/>
                    <a:lumOff val="35000"/>
                  </a:schemeClr>
                </a:solidFill>
              </a:rPr>
              <a:t>+660 cameras</a:t>
            </a:r>
          </a:p>
          <a:p>
            <a:pPr lvl="1"/>
            <a:r>
              <a:rPr lang="en-US" sz="2000" dirty="0" smtClean="0">
                <a:solidFill>
                  <a:schemeClr val="tx1">
                    <a:lumMod val="65000"/>
                    <a:lumOff val="35000"/>
                  </a:schemeClr>
                </a:solidFill>
              </a:rPr>
              <a:t>Watch inmates and remotely open doors – “moving around unescorted”</a:t>
            </a:r>
            <a:endParaRPr lang="en-US" sz="2000" dirty="0">
              <a:solidFill>
                <a:schemeClr val="tx1">
                  <a:lumMod val="65000"/>
                  <a:lumOff val="35000"/>
                </a:schemeClr>
              </a:solidFill>
            </a:endParaRPr>
          </a:p>
          <a:p>
            <a:pPr lvl="1"/>
            <a:endParaRPr lang="en-US" sz="2000" dirty="0">
              <a:solidFill>
                <a:schemeClr val="tx1">
                  <a:lumMod val="65000"/>
                  <a:lumOff val="35000"/>
                </a:schemeClr>
              </a:solidFill>
            </a:endParaRPr>
          </a:p>
          <a:p>
            <a:r>
              <a:rPr lang="en-US" sz="2800" dirty="0" smtClean="0">
                <a:solidFill>
                  <a:schemeClr val="tx1">
                    <a:lumMod val="65000"/>
                    <a:lumOff val="35000"/>
                  </a:schemeClr>
                </a:solidFill>
              </a:rPr>
              <a:t>Kiosk (commissary, appointments)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667000"/>
            <a:ext cx="2438400" cy="172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946530"/>
            <a:ext cx="1752600" cy="136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6400800"/>
            <a:ext cx="7696200" cy="307777"/>
          </a:xfrm>
          <a:prstGeom prst="rect">
            <a:avLst/>
          </a:prstGeom>
        </p:spPr>
        <p:txBody>
          <a:bodyPr wrap="square">
            <a:spAutoFit/>
          </a:bodyPr>
          <a:lstStyle/>
          <a:p>
            <a:pPr lvl="0"/>
            <a:r>
              <a:rPr lang="en-US" sz="1400" dirty="0">
                <a:solidFill>
                  <a:prstClr val="black">
                    <a:lumMod val="65000"/>
                    <a:lumOff val="35000"/>
                  </a:prstClr>
                </a:solidFill>
              </a:rPr>
              <a:t>From Shimane Asahi website, </a:t>
            </a:r>
            <a:r>
              <a:rPr lang="en-US" sz="1400" dirty="0">
                <a:solidFill>
                  <a:prstClr val="black">
                    <a:lumMod val="65000"/>
                    <a:lumOff val="35000"/>
                  </a:prstClr>
                </a:solidFill>
                <a:hlinkClick r:id="rId4"/>
              </a:rPr>
              <a:t>http://www.shimaneasahi-rpc.go.jp/english/tokucyo/index.html</a:t>
            </a:r>
            <a:r>
              <a:rPr lang="en-US" sz="1400" dirty="0">
                <a:solidFill>
                  <a:prstClr val="black">
                    <a:lumMod val="65000"/>
                    <a:lumOff val="35000"/>
                  </a:prstClr>
                </a:solidFill>
              </a:rPr>
              <a:t> </a:t>
            </a:r>
          </a:p>
        </p:txBody>
      </p:sp>
    </p:spTree>
    <p:extLst>
      <p:ext uri="{BB962C8B-B14F-4D97-AF65-F5344CB8AC3E}">
        <p14:creationId xmlns:p14="http://schemas.microsoft.com/office/powerpoint/2010/main" val="337985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962400" cy="914400"/>
          </a:xfrm>
        </p:spPr>
        <p:txBody>
          <a:bodyPr/>
          <a:lstStyle/>
          <a:p>
            <a:r>
              <a:rPr lang="en-US" sz="4400" dirty="0" smtClean="0"/>
              <a:t>Programs I</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80501"/>
            <a:ext cx="4597930" cy="5844099"/>
          </a:xfrm>
          <a:prstGeom prst="rect">
            <a:avLst/>
          </a:prstGeom>
          <a:ln w="12700">
            <a:solidFill>
              <a:schemeClr val="tx1"/>
            </a:solidFill>
          </a:ln>
        </p:spPr>
      </p:pic>
      <p:sp>
        <p:nvSpPr>
          <p:cNvPr id="6" name="TextBox 5"/>
          <p:cNvSpPr txBox="1"/>
          <p:nvPr/>
        </p:nvSpPr>
        <p:spPr>
          <a:xfrm>
            <a:off x="838200" y="6386899"/>
            <a:ext cx="74676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From Shimane </a:t>
            </a:r>
            <a:r>
              <a:rPr lang="en-US" sz="1200" dirty="0">
                <a:solidFill>
                  <a:schemeClr val="tx1">
                    <a:lumMod val="65000"/>
                    <a:lumOff val="35000"/>
                  </a:schemeClr>
                </a:solidFill>
              </a:rPr>
              <a:t>Asahi website, </a:t>
            </a:r>
            <a:r>
              <a:rPr lang="en-US" sz="1200" dirty="0" smtClean="0">
                <a:solidFill>
                  <a:schemeClr val="tx1">
                    <a:lumMod val="65000"/>
                    <a:lumOff val="35000"/>
                  </a:schemeClr>
                </a:solidFill>
              </a:rPr>
              <a:t>http</a:t>
            </a:r>
            <a:r>
              <a:rPr lang="en-US" sz="1200" dirty="0">
                <a:solidFill>
                  <a:schemeClr val="tx1">
                    <a:lumMod val="65000"/>
                    <a:lumOff val="35000"/>
                  </a:schemeClr>
                </a:solidFill>
              </a:rPr>
              <a:t>://www.shimaneasahi-rpc.go.jp/english/torikumi/index.html</a:t>
            </a:r>
          </a:p>
        </p:txBody>
      </p:sp>
      <p:sp>
        <p:nvSpPr>
          <p:cNvPr id="7" name="TextBox 6"/>
          <p:cNvSpPr txBox="1"/>
          <p:nvPr/>
        </p:nvSpPr>
        <p:spPr>
          <a:xfrm>
            <a:off x="859536" y="1882676"/>
            <a:ext cx="2895600" cy="2308324"/>
          </a:xfrm>
          <a:prstGeom prst="rect">
            <a:avLst/>
          </a:prstGeom>
          <a:noFill/>
        </p:spPr>
        <p:txBody>
          <a:bodyPr wrap="square" rtlCol="0">
            <a:spAutoFit/>
          </a:bodyPr>
          <a:lstStyle/>
          <a:p>
            <a:r>
              <a:rPr lang="en-US" sz="2400" dirty="0" smtClean="0">
                <a:solidFill>
                  <a:schemeClr val="tx1">
                    <a:lumMod val="65000"/>
                    <a:lumOff val="35000"/>
                  </a:schemeClr>
                </a:solidFill>
              </a:rPr>
              <a:t>“programs that have proved to reduce the recidivism rate in Europe and the United States”</a:t>
            </a:r>
            <a:endParaRPr lang="en-US" sz="2400" dirty="0">
              <a:solidFill>
                <a:schemeClr val="tx1">
                  <a:lumMod val="65000"/>
                  <a:lumOff val="35000"/>
                </a:schemeClr>
              </a:solidFill>
            </a:endParaRPr>
          </a:p>
        </p:txBody>
      </p:sp>
      <p:sp>
        <p:nvSpPr>
          <p:cNvPr id="8" name="TextBox 7"/>
          <p:cNvSpPr txBox="1"/>
          <p:nvPr/>
        </p:nvSpPr>
        <p:spPr>
          <a:xfrm>
            <a:off x="152400" y="5144869"/>
            <a:ext cx="3886200" cy="646331"/>
          </a:xfrm>
          <a:prstGeom prst="rect">
            <a:avLst/>
          </a:prstGeom>
          <a:noFill/>
        </p:spPr>
        <p:txBody>
          <a:bodyPr wrap="square" rtlCol="0">
            <a:spAutoFit/>
          </a:bodyPr>
          <a:lstStyle/>
          <a:p>
            <a:pPr algn="ctr"/>
            <a:r>
              <a:rPr lang="en-US" dirty="0" smtClean="0"/>
              <a:t>+ Horse (“Equine Assisted”) Therapy and Horticulture</a:t>
            </a:r>
            <a:endParaRPr lang="en-US" dirty="0"/>
          </a:p>
        </p:txBody>
      </p:sp>
    </p:spTree>
    <p:extLst>
      <p:ext uri="{BB962C8B-B14F-4D97-AF65-F5344CB8AC3E}">
        <p14:creationId xmlns:p14="http://schemas.microsoft.com/office/powerpoint/2010/main" val="3176882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4400" dirty="0" smtClean="0"/>
              <a:t>Programs II</a:t>
            </a:r>
            <a:endParaRPr lang="en-US" sz="4400" dirty="0"/>
          </a:p>
        </p:txBody>
      </p:sp>
      <p:sp>
        <p:nvSpPr>
          <p:cNvPr id="3" name="Content Placeholder 2"/>
          <p:cNvSpPr>
            <a:spLocks noGrp="1"/>
          </p:cNvSpPr>
          <p:nvPr>
            <p:ph idx="1"/>
          </p:nvPr>
        </p:nvSpPr>
        <p:spPr>
          <a:xfrm>
            <a:off x="457200" y="1600201"/>
            <a:ext cx="8229600" cy="3733800"/>
          </a:xfrm>
        </p:spPr>
        <p:txBody>
          <a:bodyPr>
            <a:normAutofit/>
          </a:bodyPr>
          <a:lstStyle/>
          <a:p>
            <a:pPr marL="0" indent="0">
              <a:buNone/>
            </a:pPr>
            <a:r>
              <a:rPr lang="en-US" sz="2600" dirty="0" smtClean="0">
                <a:solidFill>
                  <a:schemeClr val="tx1">
                    <a:lumMod val="75000"/>
                    <a:lumOff val="25000"/>
                  </a:schemeClr>
                </a:solidFill>
              </a:rPr>
              <a:t>Mentally and emotionally disturbed inmates</a:t>
            </a:r>
          </a:p>
          <a:p>
            <a:endParaRPr lang="en-US" sz="2600" dirty="0">
              <a:solidFill>
                <a:schemeClr val="tx1">
                  <a:lumMod val="75000"/>
                  <a:lumOff val="25000"/>
                </a:schemeClr>
              </a:solidFill>
            </a:endParaRPr>
          </a:p>
          <a:p>
            <a:r>
              <a:rPr lang="en-US" sz="2600" dirty="0" smtClean="0">
                <a:solidFill>
                  <a:schemeClr val="tx1">
                    <a:lumMod val="75000"/>
                    <a:lumOff val="25000"/>
                  </a:schemeClr>
                </a:solidFill>
              </a:rPr>
              <a:t>Making masks and beaded costumes for local festival </a:t>
            </a:r>
          </a:p>
          <a:p>
            <a:r>
              <a:rPr lang="en-US" sz="2600" dirty="0" smtClean="0">
                <a:solidFill>
                  <a:schemeClr val="tx1">
                    <a:lumMod val="75000"/>
                    <a:lumOff val="25000"/>
                  </a:schemeClr>
                </a:solidFill>
              </a:rPr>
              <a:t>Therapeutic gardens</a:t>
            </a:r>
          </a:p>
          <a:p>
            <a:r>
              <a:rPr lang="en-US" sz="2600" dirty="0">
                <a:solidFill>
                  <a:schemeClr val="tx1">
                    <a:lumMod val="75000"/>
                    <a:lumOff val="25000"/>
                  </a:schemeClr>
                </a:solidFill>
              </a:rPr>
              <a:t>Social skills </a:t>
            </a:r>
            <a:r>
              <a:rPr lang="en-US" sz="2600" dirty="0" smtClean="0">
                <a:solidFill>
                  <a:schemeClr val="tx1">
                    <a:lumMod val="75000"/>
                    <a:lumOff val="25000"/>
                  </a:schemeClr>
                </a:solidFill>
              </a:rPr>
              <a:t>training</a:t>
            </a:r>
            <a:endParaRPr lang="en-US" sz="2600" dirty="0">
              <a:solidFill>
                <a:schemeClr val="tx1">
                  <a:lumMod val="75000"/>
                  <a:lumOff val="25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429000"/>
            <a:ext cx="2093347"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33800" y="5181600"/>
            <a:ext cx="5257800" cy="461665"/>
          </a:xfrm>
          <a:prstGeom prst="rect">
            <a:avLst/>
          </a:prstGeom>
          <a:noFill/>
        </p:spPr>
        <p:txBody>
          <a:bodyPr wrap="square" rtlCol="0">
            <a:spAutoFit/>
          </a:bodyPr>
          <a:lstStyle/>
          <a:p>
            <a:pPr algn="ctr"/>
            <a:r>
              <a:rPr lang="en-US" sz="1200" dirty="0" smtClean="0">
                <a:solidFill>
                  <a:schemeClr val="tx1">
                    <a:lumMod val="65000"/>
                    <a:lumOff val="35000"/>
                  </a:schemeClr>
                </a:solidFill>
              </a:rPr>
              <a:t>From Shimane </a:t>
            </a:r>
            <a:r>
              <a:rPr lang="en-US" sz="1200" dirty="0">
                <a:solidFill>
                  <a:schemeClr val="tx1">
                    <a:lumMod val="65000"/>
                    <a:lumOff val="35000"/>
                  </a:schemeClr>
                </a:solidFill>
              </a:rPr>
              <a:t>Asahi website, </a:t>
            </a:r>
            <a:endParaRPr lang="en-US" sz="1200" dirty="0" smtClean="0">
              <a:solidFill>
                <a:schemeClr val="tx1">
                  <a:lumMod val="65000"/>
                  <a:lumOff val="35000"/>
                </a:schemeClr>
              </a:solidFill>
            </a:endParaRPr>
          </a:p>
          <a:p>
            <a:pPr algn="ctr"/>
            <a:r>
              <a:rPr lang="en-US" sz="1200" dirty="0" smtClean="0">
                <a:solidFill>
                  <a:schemeClr val="tx1">
                    <a:lumMod val="65000"/>
                    <a:lumOff val="35000"/>
                  </a:schemeClr>
                </a:solidFill>
                <a:hlinkClick r:id="rId3"/>
              </a:rPr>
              <a:t>http</a:t>
            </a:r>
            <a:r>
              <a:rPr lang="en-US" sz="1200" dirty="0">
                <a:solidFill>
                  <a:schemeClr val="tx1">
                    <a:lumMod val="65000"/>
                    <a:lumOff val="35000"/>
                  </a:schemeClr>
                </a:solidFill>
                <a:hlinkClick r:id="rId3"/>
              </a:rPr>
              <a:t>://</a:t>
            </a:r>
            <a:r>
              <a:rPr lang="en-US" sz="1200" dirty="0" smtClean="0">
                <a:solidFill>
                  <a:schemeClr val="tx1">
                    <a:lumMod val="65000"/>
                    <a:lumOff val="35000"/>
                  </a:schemeClr>
                </a:solidFill>
                <a:hlinkClick r:id="rId3"/>
              </a:rPr>
              <a:t>www.shimaneasahi-rpc.go.jp/english/torikumi/index.html</a:t>
            </a:r>
            <a:r>
              <a:rPr lang="en-US" sz="1200" dirty="0" smtClean="0">
                <a:solidFill>
                  <a:schemeClr val="tx1">
                    <a:lumMod val="65000"/>
                    <a:lumOff val="35000"/>
                  </a:schemeClr>
                </a:solidFill>
              </a:rPr>
              <a:t> </a:t>
            </a:r>
            <a:endParaRPr lang="en-US" sz="1200" dirty="0">
              <a:solidFill>
                <a:schemeClr val="tx1">
                  <a:lumMod val="65000"/>
                  <a:lumOff val="35000"/>
                </a:schemeClr>
              </a:solidFill>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6238"/>
            <a:ext cx="1524000" cy="196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428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4400" dirty="0" smtClean="0"/>
              <a:t>Programs III (Giving Back)</a:t>
            </a:r>
            <a:endParaRPr lang="en-US" sz="4400" dirty="0"/>
          </a:p>
        </p:txBody>
      </p:sp>
      <p:sp>
        <p:nvSpPr>
          <p:cNvPr id="3" name="Content Placeholder 2"/>
          <p:cNvSpPr>
            <a:spLocks noGrp="1"/>
          </p:cNvSpPr>
          <p:nvPr>
            <p:ph idx="1"/>
          </p:nvPr>
        </p:nvSpPr>
        <p:spPr>
          <a:xfrm>
            <a:off x="457200" y="1371600"/>
            <a:ext cx="5486400" cy="3200400"/>
          </a:xfrm>
        </p:spPr>
        <p:txBody>
          <a:bodyPr>
            <a:normAutofit/>
          </a:bodyPr>
          <a:lstStyle/>
          <a:p>
            <a:r>
              <a:rPr lang="en-US" sz="2600" dirty="0" smtClean="0">
                <a:solidFill>
                  <a:schemeClr val="tx1">
                    <a:lumMod val="75000"/>
                    <a:lumOff val="25000"/>
                  </a:schemeClr>
                </a:solidFill>
              </a:rPr>
              <a:t>Translate books into Braille</a:t>
            </a:r>
          </a:p>
          <a:p>
            <a:r>
              <a:rPr lang="en-US" sz="2600" dirty="0" smtClean="0">
                <a:solidFill>
                  <a:schemeClr val="tx1">
                    <a:lumMod val="75000"/>
                    <a:lumOff val="25000"/>
                  </a:schemeClr>
                </a:solidFill>
              </a:rPr>
              <a:t>Train Seeing Eye Dogs</a:t>
            </a:r>
          </a:p>
          <a:p>
            <a:pPr lvl="1"/>
            <a:r>
              <a:rPr lang="en-US" sz="2000" dirty="0" smtClean="0">
                <a:solidFill>
                  <a:schemeClr val="tx1">
                    <a:lumMod val="75000"/>
                    <a:lumOff val="25000"/>
                  </a:schemeClr>
                </a:solidFill>
              </a:rPr>
              <a:t>First Japanese prison-based guide dog program</a:t>
            </a:r>
          </a:p>
          <a:p>
            <a:r>
              <a:rPr lang="en-US" sz="2600" dirty="0" smtClean="0">
                <a:solidFill>
                  <a:schemeClr val="tx1">
                    <a:lumMod val="75000"/>
                    <a:lumOff val="25000"/>
                  </a:schemeClr>
                </a:solidFill>
              </a:rPr>
              <a:t>Repair bicycles for 3</a:t>
            </a:r>
            <a:r>
              <a:rPr lang="en-US" sz="2600" baseline="30000" dirty="0" smtClean="0">
                <a:solidFill>
                  <a:schemeClr val="tx1">
                    <a:lumMod val="75000"/>
                    <a:lumOff val="25000"/>
                  </a:schemeClr>
                </a:solidFill>
              </a:rPr>
              <a:t>rd</a:t>
            </a:r>
            <a:r>
              <a:rPr lang="en-US" sz="2600" dirty="0" smtClean="0">
                <a:solidFill>
                  <a:schemeClr val="tx1">
                    <a:lumMod val="75000"/>
                    <a:lumOff val="25000"/>
                  </a:schemeClr>
                </a:solidFill>
              </a:rPr>
              <a:t> World medical workers and Great East Japan Earthquake victims</a:t>
            </a:r>
            <a:endParaRPr lang="en-US" sz="2600" dirty="0">
              <a:solidFill>
                <a:schemeClr val="tx1">
                  <a:lumMod val="75000"/>
                  <a:lumOff val="2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24000"/>
            <a:ext cx="2624766" cy="2819399"/>
          </a:xfrm>
          <a:prstGeom prst="rect">
            <a:avLst/>
          </a:prstGeom>
        </p:spPr>
      </p:pic>
      <p:sp>
        <p:nvSpPr>
          <p:cNvPr id="5" name="TextBox 4"/>
          <p:cNvSpPr txBox="1"/>
          <p:nvPr/>
        </p:nvSpPr>
        <p:spPr>
          <a:xfrm>
            <a:off x="5808183" y="4459069"/>
            <a:ext cx="3200400" cy="707886"/>
          </a:xfrm>
          <a:prstGeom prst="rect">
            <a:avLst/>
          </a:prstGeom>
          <a:noFill/>
        </p:spPr>
        <p:txBody>
          <a:bodyPr wrap="square" rtlCol="0">
            <a:spAutoFit/>
          </a:bodyPr>
          <a:lstStyle/>
          <a:p>
            <a:pPr algn="ctr"/>
            <a:r>
              <a:rPr lang="en-US" sz="1400" dirty="0" smtClean="0">
                <a:hlinkClick r:id="rId3"/>
              </a:rPr>
              <a:t>Minister of Justice with first certified guide dog trained in a prison </a:t>
            </a:r>
            <a:r>
              <a:rPr lang="en-US" sz="1200" dirty="0" smtClean="0"/>
              <a:t>(Asahi.com, 20 June 2013)</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620398"/>
            <a:ext cx="3154680" cy="2133231"/>
          </a:xfrm>
          <a:prstGeom prst="rect">
            <a:avLst/>
          </a:prstGeom>
        </p:spPr>
      </p:pic>
      <p:sp>
        <p:nvSpPr>
          <p:cNvPr id="7" name="TextBox 6"/>
          <p:cNvSpPr txBox="1"/>
          <p:nvPr/>
        </p:nvSpPr>
        <p:spPr>
          <a:xfrm>
            <a:off x="4191000" y="6019800"/>
            <a:ext cx="3810000" cy="461665"/>
          </a:xfrm>
          <a:prstGeom prst="rect">
            <a:avLst/>
          </a:prstGeom>
          <a:noFill/>
        </p:spPr>
        <p:txBody>
          <a:bodyPr wrap="square" rtlCol="0">
            <a:spAutoFit/>
          </a:bodyPr>
          <a:lstStyle/>
          <a:p>
            <a:r>
              <a:rPr lang="en-US" sz="1200" dirty="0" smtClean="0">
                <a:solidFill>
                  <a:schemeClr val="tx1">
                    <a:lumMod val="65000"/>
                    <a:lumOff val="35000"/>
                  </a:schemeClr>
                </a:solidFill>
                <a:hlinkClick r:id="rId5"/>
              </a:rPr>
              <a:t>Obayashi Corporate Report 2012: Financial, Social and Environmental Performance</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63988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4400" dirty="0" smtClean="0"/>
              <a:t>Regional Engagement</a:t>
            </a:r>
            <a:endParaRPr lang="en-US" sz="44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800" y="1214280"/>
            <a:ext cx="6805200" cy="4683284"/>
          </a:xfrm>
          <a:ln w="12700">
            <a:solidFill>
              <a:schemeClr val="tx1"/>
            </a:solidFill>
          </a:ln>
        </p:spPr>
      </p:pic>
      <p:sp>
        <p:nvSpPr>
          <p:cNvPr id="9" name="TextBox 8"/>
          <p:cNvSpPr txBox="1"/>
          <p:nvPr/>
        </p:nvSpPr>
        <p:spPr>
          <a:xfrm>
            <a:off x="762000" y="6196584"/>
            <a:ext cx="7565136" cy="523220"/>
          </a:xfrm>
          <a:prstGeom prst="rect">
            <a:avLst/>
          </a:prstGeom>
          <a:noFill/>
        </p:spPr>
        <p:txBody>
          <a:bodyPr wrap="square" rtlCol="0">
            <a:spAutoFit/>
          </a:bodyPr>
          <a:lstStyle/>
          <a:p>
            <a:r>
              <a:rPr lang="en-US" sz="1400" dirty="0" smtClean="0">
                <a:solidFill>
                  <a:schemeClr val="tx1">
                    <a:lumMod val="65000"/>
                    <a:lumOff val="35000"/>
                  </a:schemeClr>
                </a:solidFill>
              </a:rPr>
              <a:t>From </a:t>
            </a:r>
            <a:r>
              <a:rPr lang="en-US" sz="1400" dirty="0">
                <a:solidFill>
                  <a:schemeClr val="tx1">
                    <a:lumMod val="65000"/>
                    <a:lumOff val="35000"/>
                  </a:schemeClr>
                </a:solidFill>
              </a:rPr>
              <a:t>Akihiko </a:t>
            </a:r>
            <a:r>
              <a:rPr lang="en-US" sz="1400" dirty="0" smtClean="0">
                <a:solidFill>
                  <a:schemeClr val="tx1">
                    <a:lumMod val="65000"/>
                    <a:lumOff val="35000"/>
                  </a:schemeClr>
                </a:solidFill>
              </a:rPr>
              <a:t>Kimura, The Development of PFI in the Prison Sector in Japan. Presented at the 3</a:t>
            </a:r>
            <a:r>
              <a:rPr lang="en-US" sz="1400" baseline="30000" dirty="0" smtClean="0">
                <a:solidFill>
                  <a:schemeClr val="tx1">
                    <a:lumMod val="65000"/>
                    <a:lumOff val="35000"/>
                  </a:schemeClr>
                </a:solidFill>
              </a:rPr>
              <a:t>rd</a:t>
            </a:r>
            <a:r>
              <a:rPr lang="en-US" sz="1400" dirty="0" smtClean="0">
                <a:solidFill>
                  <a:schemeClr val="tx1">
                    <a:lumMod val="65000"/>
                    <a:lumOff val="35000"/>
                  </a:schemeClr>
                </a:solidFill>
              </a:rPr>
              <a:t> Annual Meeting for PPP/PFI Promotion Between Japan and Korea</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36438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sz="4400" dirty="0" smtClean="0"/>
              <a:t>Conclusion: Toward a US post-warehouse model prison</a:t>
            </a:r>
            <a:endParaRPr lang="en-US" sz="4400" dirty="0"/>
          </a:p>
        </p:txBody>
      </p:sp>
      <p:sp>
        <p:nvSpPr>
          <p:cNvPr id="3" name="Content Placeholder 2"/>
          <p:cNvSpPr>
            <a:spLocks noGrp="1"/>
          </p:cNvSpPr>
          <p:nvPr>
            <p:ph idx="1"/>
          </p:nvPr>
        </p:nvSpPr>
        <p:spPr>
          <a:xfrm>
            <a:off x="1562100" y="4114800"/>
            <a:ext cx="5943600" cy="1676400"/>
          </a:xfrm>
          <a:solidFill>
            <a:schemeClr val="bg2"/>
          </a:solidFill>
        </p:spPr>
        <p:txBody>
          <a:bodyPr>
            <a:normAutofit/>
          </a:bodyPr>
          <a:lstStyle/>
          <a:p>
            <a:pPr marL="0" indent="0" algn="ctr">
              <a:buNone/>
            </a:pPr>
            <a:r>
              <a:rPr lang="en-US" sz="3200" dirty="0" smtClean="0">
                <a:solidFill>
                  <a:schemeClr val="tx2"/>
                </a:solidFill>
              </a:rPr>
              <a:t>It is time to think about the </a:t>
            </a:r>
            <a:r>
              <a:rPr lang="en-US" sz="3200" i="1" dirty="0" smtClean="0">
                <a:solidFill>
                  <a:schemeClr val="tx2"/>
                </a:solidFill>
              </a:rPr>
              <a:t>quality</a:t>
            </a:r>
            <a:r>
              <a:rPr lang="en-US" sz="3200" dirty="0" smtClean="0">
                <a:solidFill>
                  <a:schemeClr val="tx2"/>
                </a:solidFill>
              </a:rPr>
              <a:t> of prison as well as the </a:t>
            </a:r>
            <a:r>
              <a:rPr lang="en-US" sz="3200" i="1" dirty="0" smtClean="0">
                <a:solidFill>
                  <a:schemeClr val="tx2"/>
                </a:solidFill>
              </a:rPr>
              <a:t>quantity</a:t>
            </a:r>
            <a:r>
              <a:rPr lang="en-US" sz="3200" dirty="0" smtClean="0">
                <a:solidFill>
                  <a:schemeClr val="tx2"/>
                </a:solidFill>
              </a:rPr>
              <a:t> of imprisonment</a:t>
            </a:r>
            <a:endParaRPr lang="en-US" sz="3200" dirty="0">
              <a:solidFill>
                <a:schemeClr val="tx2"/>
              </a:solidFill>
            </a:endParaRPr>
          </a:p>
        </p:txBody>
      </p:sp>
      <p:sp>
        <p:nvSpPr>
          <p:cNvPr id="4" name="TextBox 3"/>
          <p:cNvSpPr txBox="1"/>
          <p:nvPr/>
        </p:nvSpPr>
        <p:spPr>
          <a:xfrm>
            <a:off x="1828800" y="1981200"/>
            <a:ext cx="1752600" cy="1846659"/>
          </a:xfrm>
          <a:prstGeom prst="rect">
            <a:avLst/>
          </a:prstGeom>
          <a:noFill/>
          <a:ln w="25400">
            <a:solidFill>
              <a:schemeClr val="tx1"/>
            </a:solidFill>
          </a:ln>
        </p:spPr>
        <p:txBody>
          <a:bodyPr wrap="square" lIns="274320" tIns="274320" rIns="274320" bIns="274320" rtlCol="0">
            <a:spAutoFit/>
          </a:bodyPr>
          <a:lstStyle/>
          <a:p>
            <a:pPr algn="ctr"/>
            <a:r>
              <a:rPr lang="en-US" sz="2800" dirty="0" smtClean="0"/>
              <a:t>Tough on Crime</a:t>
            </a:r>
            <a:endParaRPr lang="en-US" sz="2800" dirty="0"/>
          </a:p>
        </p:txBody>
      </p:sp>
      <p:sp>
        <p:nvSpPr>
          <p:cNvPr id="5" name="Right Arrow 4"/>
          <p:cNvSpPr/>
          <p:nvPr/>
        </p:nvSpPr>
        <p:spPr>
          <a:xfrm>
            <a:off x="3810000" y="2743200"/>
            <a:ext cx="1447800" cy="284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62600" y="1992123"/>
            <a:ext cx="1752600" cy="1846659"/>
          </a:xfrm>
          <a:prstGeom prst="rect">
            <a:avLst/>
          </a:prstGeom>
          <a:noFill/>
          <a:ln w="25400">
            <a:solidFill>
              <a:schemeClr val="tx1"/>
            </a:solidFill>
          </a:ln>
        </p:spPr>
        <p:txBody>
          <a:bodyPr wrap="square" lIns="274320" tIns="274320" rIns="274320" bIns="274320" rtlCol="0">
            <a:spAutoFit/>
          </a:bodyPr>
          <a:lstStyle/>
          <a:p>
            <a:pPr algn="ctr"/>
            <a:r>
              <a:rPr lang="en-US" sz="2800" dirty="0" smtClean="0"/>
              <a:t>‘Smart’ on Crime</a:t>
            </a:r>
            <a:endParaRPr lang="en-US" sz="2800" dirty="0"/>
          </a:p>
        </p:txBody>
      </p:sp>
      <p:sp>
        <p:nvSpPr>
          <p:cNvPr id="9" name="TextBox 8"/>
          <p:cNvSpPr txBox="1"/>
          <p:nvPr/>
        </p:nvSpPr>
        <p:spPr>
          <a:xfrm>
            <a:off x="762000" y="6096000"/>
            <a:ext cx="7543800" cy="677108"/>
          </a:xfrm>
          <a:prstGeom prst="rect">
            <a:avLst/>
          </a:prstGeom>
          <a:noFill/>
        </p:spPr>
        <p:txBody>
          <a:bodyPr wrap="square" rtlCol="0">
            <a:spAutoFit/>
          </a:bodyPr>
          <a:lstStyle/>
          <a:p>
            <a:pPr lvl="0">
              <a:spcBef>
                <a:spcPct val="20000"/>
              </a:spcBef>
            </a:pPr>
            <a:r>
              <a:rPr lang="en-US" sz="1200" dirty="0">
                <a:solidFill>
                  <a:prstClr val="black">
                    <a:lumMod val="50000"/>
                    <a:lumOff val="50000"/>
                  </a:prstClr>
                </a:solidFill>
                <a:latin typeface="Century Gothic"/>
              </a:rPr>
              <a:t>quoted in Leighton, Paul. 2014.  “A model prison for the next 50 years”: The high-tech, public private Shimane Asahi Rehabilitation Center. </a:t>
            </a:r>
            <a:r>
              <a:rPr lang="en-US" sz="1200" i="1" dirty="0">
                <a:solidFill>
                  <a:prstClr val="black">
                    <a:lumMod val="50000"/>
                    <a:lumOff val="50000"/>
                  </a:prstClr>
                </a:solidFill>
                <a:latin typeface="Century Gothic"/>
              </a:rPr>
              <a:t>Justice Policy Journal</a:t>
            </a:r>
            <a:r>
              <a:rPr lang="en-US" sz="1200" dirty="0">
                <a:solidFill>
                  <a:prstClr val="black">
                    <a:lumMod val="50000"/>
                    <a:lumOff val="50000"/>
                  </a:prstClr>
                </a:solidFill>
                <a:latin typeface="Century Gothic"/>
              </a:rPr>
              <a:t>, 11(1), </a:t>
            </a:r>
            <a:r>
              <a:rPr lang="en-US" sz="1200" dirty="0">
                <a:solidFill>
                  <a:prstClr val="black">
                    <a:lumMod val="50000"/>
                    <a:lumOff val="50000"/>
                  </a:prstClr>
                </a:solidFill>
                <a:latin typeface="Century Gothic"/>
                <a:hlinkClick r:id="rId2"/>
              </a:rPr>
              <a:t>http://www.cjcj.org/uploads/cjcj/documents/leighton_model_prisons_final_formatted.pdf</a:t>
            </a:r>
            <a:r>
              <a:rPr lang="en-US" sz="1400" dirty="0">
                <a:solidFill>
                  <a:prstClr val="black">
                    <a:lumMod val="50000"/>
                    <a:lumOff val="50000"/>
                  </a:prstClr>
                </a:solidFill>
                <a:latin typeface="Century Gothic"/>
              </a:rPr>
              <a:t>. </a:t>
            </a:r>
          </a:p>
        </p:txBody>
      </p:sp>
    </p:spTree>
    <p:extLst>
      <p:ext uri="{BB962C8B-B14F-4D97-AF65-F5344CB8AC3E}">
        <p14:creationId xmlns:p14="http://schemas.microsoft.com/office/powerpoint/2010/main" val="2103888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z="4400" dirty="0" smtClean="0"/>
              <a:t>The post-warehouse prison</a:t>
            </a:r>
            <a:endParaRPr lang="en-US" sz="4400" dirty="0"/>
          </a:p>
        </p:txBody>
      </p:sp>
      <p:sp>
        <p:nvSpPr>
          <p:cNvPr id="3" name="Content Placeholder 2"/>
          <p:cNvSpPr>
            <a:spLocks noGrp="1"/>
          </p:cNvSpPr>
          <p:nvPr>
            <p:ph idx="1"/>
          </p:nvPr>
        </p:nvSpPr>
        <p:spPr>
          <a:xfrm>
            <a:off x="457200" y="1600200"/>
            <a:ext cx="6553200" cy="4648200"/>
          </a:xfrm>
        </p:spPr>
        <p:txBody>
          <a:bodyPr/>
          <a:lstStyle/>
          <a:p>
            <a:r>
              <a:rPr lang="en-US" sz="2800" dirty="0" smtClean="0">
                <a:solidFill>
                  <a:schemeClr val="tx1">
                    <a:lumMod val="75000"/>
                    <a:lumOff val="25000"/>
                  </a:schemeClr>
                </a:solidFill>
              </a:rPr>
              <a:t>Sentencing reform </a:t>
            </a:r>
          </a:p>
          <a:p>
            <a:pPr lvl="1"/>
            <a:r>
              <a:rPr lang="en-US" sz="2400" dirty="0">
                <a:solidFill>
                  <a:schemeClr val="tx1">
                    <a:lumMod val="65000"/>
                    <a:lumOff val="35000"/>
                  </a:schemeClr>
                </a:solidFill>
              </a:rPr>
              <a:t>E</a:t>
            </a:r>
            <a:r>
              <a:rPr lang="en-US" sz="2400" dirty="0" smtClean="0">
                <a:solidFill>
                  <a:schemeClr val="tx1">
                    <a:lumMod val="65000"/>
                    <a:lumOff val="35000"/>
                  </a:schemeClr>
                </a:solidFill>
              </a:rPr>
              <a:t>nd mass incarceration, </a:t>
            </a:r>
            <a:r>
              <a:rPr lang="en-US" sz="2400" dirty="0" err="1" smtClean="0">
                <a:solidFill>
                  <a:schemeClr val="tx1">
                    <a:lumMod val="65000"/>
                    <a:lumOff val="35000"/>
                  </a:schemeClr>
                </a:solidFill>
              </a:rPr>
              <a:t>hyperincarceration</a:t>
            </a:r>
            <a:r>
              <a:rPr lang="en-US" sz="2400" dirty="0" smtClean="0">
                <a:solidFill>
                  <a:schemeClr val="tx1">
                    <a:lumMod val="65000"/>
                    <a:lumOff val="35000"/>
                  </a:schemeClr>
                </a:solidFill>
              </a:rPr>
              <a:t> and                       </a:t>
            </a:r>
            <a:r>
              <a:rPr lang="en-US" sz="2400" i="1" dirty="0" smtClean="0">
                <a:solidFill>
                  <a:schemeClr val="tx1">
                    <a:lumMod val="65000"/>
                    <a:lumOff val="35000"/>
                  </a:schemeClr>
                </a:solidFill>
              </a:rPr>
              <a:t>A Plague of Prisons</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Drucker</a:t>
            </a:r>
            <a:r>
              <a:rPr lang="en-US" sz="2400" dirty="0" smtClean="0">
                <a:solidFill>
                  <a:schemeClr val="tx1">
                    <a:lumMod val="65000"/>
                    <a:lumOff val="35000"/>
                  </a:schemeClr>
                </a:solidFill>
              </a:rPr>
              <a:t>)</a:t>
            </a:r>
          </a:p>
          <a:p>
            <a:pPr lvl="1"/>
            <a:endParaRPr lang="en-US" sz="2400" dirty="0" smtClean="0">
              <a:solidFill>
                <a:schemeClr val="tx1">
                  <a:lumMod val="65000"/>
                  <a:lumOff val="35000"/>
                </a:schemeClr>
              </a:solidFill>
            </a:endParaRPr>
          </a:p>
          <a:p>
            <a:pPr lvl="1"/>
            <a:endParaRPr lang="en-US" sz="2400" dirty="0" smtClean="0">
              <a:solidFill>
                <a:schemeClr val="tx1">
                  <a:lumMod val="65000"/>
                  <a:lumOff val="35000"/>
                </a:schemeClr>
              </a:solidFill>
            </a:endParaRPr>
          </a:p>
          <a:p>
            <a:pPr lvl="1"/>
            <a:r>
              <a:rPr lang="en-US" sz="2400" dirty="0" smtClean="0">
                <a:solidFill>
                  <a:schemeClr val="tx1">
                    <a:lumMod val="65000"/>
                    <a:lumOff val="35000"/>
                  </a:schemeClr>
                </a:solidFill>
              </a:rPr>
              <a:t>“Let the crime fit the harm and the punishment fit the crime” – more criminalization and policing of harms of the powerful </a:t>
            </a:r>
            <a:r>
              <a:rPr lang="en-US" sz="1400" dirty="0" smtClean="0">
                <a:solidFill>
                  <a:schemeClr val="tx1">
                    <a:lumMod val="65000"/>
                    <a:lumOff val="35000"/>
                  </a:schemeClr>
                </a:solidFill>
              </a:rPr>
              <a:t>[</a:t>
            </a:r>
            <a:r>
              <a:rPr lang="en-US" sz="1400" dirty="0" err="1" smtClean="0">
                <a:solidFill>
                  <a:schemeClr val="tx1">
                    <a:lumMod val="65000"/>
                    <a:lumOff val="35000"/>
                  </a:schemeClr>
                </a:solidFill>
              </a:rPr>
              <a:t>Reiman</a:t>
            </a:r>
            <a:r>
              <a:rPr lang="en-US" sz="1400" dirty="0" smtClean="0">
                <a:solidFill>
                  <a:schemeClr val="tx1">
                    <a:lumMod val="65000"/>
                    <a:lumOff val="35000"/>
                  </a:schemeClr>
                </a:solidFill>
              </a:rPr>
              <a:t> and Leighton. 2013. </a:t>
            </a:r>
            <a:r>
              <a:rPr lang="en-US" sz="1400" i="1" dirty="0" smtClean="0">
                <a:solidFill>
                  <a:schemeClr val="tx1">
                    <a:lumMod val="65000"/>
                    <a:lumOff val="35000"/>
                  </a:schemeClr>
                </a:solidFill>
              </a:rPr>
              <a:t>The Rich Get Richer &amp; the Poor </a:t>
            </a:r>
            <a:r>
              <a:rPr lang="en-US" sz="1400" i="1" dirty="0">
                <a:solidFill>
                  <a:schemeClr val="tx1">
                    <a:lumMod val="65000"/>
                    <a:lumOff val="35000"/>
                  </a:schemeClr>
                </a:solidFill>
              </a:rPr>
              <a:t>G</a:t>
            </a:r>
            <a:r>
              <a:rPr lang="en-US" sz="1400" i="1" dirty="0" smtClean="0">
                <a:solidFill>
                  <a:schemeClr val="tx1">
                    <a:lumMod val="65000"/>
                    <a:lumOff val="35000"/>
                  </a:schemeClr>
                </a:solidFill>
              </a:rPr>
              <a:t>et Prison</a:t>
            </a:r>
            <a:r>
              <a:rPr lang="en-US" sz="1400" dirty="0" smtClean="0">
                <a:solidFill>
                  <a:schemeClr val="tx1">
                    <a:lumMod val="65000"/>
                    <a:lumOff val="35000"/>
                  </a:schemeClr>
                </a:solidFill>
              </a:rPr>
              <a:t>, 10</a:t>
            </a:r>
            <a:r>
              <a:rPr lang="en-US" sz="1400" baseline="30000" dirty="0" smtClean="0">
                <a:solidFill>
                  <a:schemeClr val="tx1">
                    <a:lumMod val="65000"/>
                    <a:lumOff val="35000"/>
                  </a:schemeClr>
                </a:solidFill>
              </a:rPr>
              <a:t>th</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ed</a:t>
            </a:r>
            <a:r>
              <a:rPr lang="en-US" sz="1400" dirty="0" smtClean="0">
                <a:solidFill>
                  <a:schemeClr val="tx1">
                    <a:lumMod val="65000"/>
                    <a:lumOff val="35000"/>
                  </a:schemeClr>
                </a:solidFill>
              </a:rPr>
              <a:t>, p 211]</a:t>
            </a:r>
            <a:endParaRPr lang="en-US" sz="1400" dirty="0">
              <a:solidFill>
                <a:schemeClr val="tx1">
                  <a:lumMod val="65000"/>
                  <a:lumOff val="3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944" y="4038600"/>
            <a:ext cx="1522100" cy="226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669" y="1546600"/>
            <a:ext cx="3000375" cy="203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14625" y="3352800"/>
            <a:ext cx="3129044" cy="276999"/>
          </a:xfrm>
          <a:prstGeom prst="rect">
            <a:avLst/>
          </a:prstGeom>
          <a:noFill/>
        </p:spPr>
        <p:txBody>
          <a:bodyPr wrap="square" rtlCol="0">
            <a:spAutoFit/>
          </a:bodyPr>
          <a:lstStyle/>
          <a:p>
            <a:r>
              <a:rPr lang="en-US" sz="1200" dirty="0">
                <a:solidFill>
                  <a:schemeClr val="tx1">
                    <a:lumMod val="50000"/>
                    <a:lumOff val="50000"/>
                  </a:schemeClr>
                </a:solidFill>
                <a:hlinkClick r:id="rId4"/>
              </a:rPr>
              <a:t>http://</a:t>
            </a:r>
            <a:r>
              <a:rPr lang="en-US" sz="1200" dirty="0" smtClean="0">
                <a:solidFill>
                  <a:schemeClr val="tx1">
                    <a:lumMod val="50000"/>
                    <a:lumOff val="50000"/>
                  </a:schemeClr>
                </a:solidFill>
                <a:hlinkClick r:id="rId4"/>
              </a:rPr>
              <a:t>www.peoplesmovementassembly.org</a:t>
            </a:r>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84728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sz="4400" dirty="0" smtClean="0"/>
              <a:t>Prison reform: what’s at stake</a:t>
            </a:r>
            <a:endParaRPr lang="en-US" sz="4400" dirty="0"/>
          </a:p>
        </p:txBody>
      </p:sp>
      <p:sp>
        <p:nvSpPr>
          <p:cNvPr id="3" name="Content Placeholder 2"/>
          <p:cNvSpPr>
            <a:spLocks noGrp="1"/>
          </p:cNvSpPr>
          <p:nvPr>
            <p:ph idx="1"/>
          </p:nvPr>
        </p:nvSpPr>
        <p:spPr>
          <a:xfrm>
            <a:off x="457200" y="1371601"/>
            <a:ext cx="8229600" cy="3276600"/>
          </a:xfrm>
        </p:spPr>
        <p:txBody>
          <a:bodyPr/>
          <a:lstStyle/>
          <a:p>
            <a:r>
              <a:rPr lang="en-US" sz="2600" dirty="0" smtClean="0">
                <a:solidFill>
                  <a:schemeClr val="tx1">
                    <a:lumMod val="85000"/>
                    <a:lumOff val="15000"/>
                  </a:schemeClr>
                </a:solidFill>
              </a:rPr>
              <a:t>Big mess</a:t>
            </a:r>
            <a:r>
              <a:rPr lang="en-US" sz="2600" dirty="0" smtClean="0">
                <a:solidFill>
                  <a:schemeClr val="tx1">
                    <a:lumMod val="65000"/>
                    <a:lumOff val="35000"/>
                  </a:schemeClr>
                </a:solidFill>
              </a:rPr>
              <a:t>, so we need </a:t>
            </a:r>
            <a:r>
              <a:rPr lang="en-US" sz="2600" i="1" dirty="0" smtClean="0">
                <a:solidFill>
                  <a:schemeClr val="tx1">
                    <a:lumMod val="65000"/>
                    <a:lumOff val="35000"/>
                  </a:schemeClr>
                </a:solidFill>
              </a:rPr>
              <a:t>sentencing reform</a:t>
            </a:r>
            <a:r>
              <a:rPr lang="en-US" sz="2600" dirty="0" smtClean="0">
                <a:solidFill>
                  <a:schemeClr val="tx1">
                    <a:lumMod val="65000"/>
                    <a:lumOff val="35000"/>
                  </a:schemeClr>
                </a:solidFill>
              </a:rPr>
              <a:t> and </a:t>
            </a:r>
            <a:r>
              <a:rPr lang="en-US" sz="2600" i="1" dirty="0" smtClean="0">
                <a:solidFill>
                  <a:schemeClr val="tx1">
                    <a:lumMod val="65000"/>
                    <a:lumOff val="35000"/>
                  </a:schemeClr>
                </a:solidFill>
              </a:rPr>
              <a:t>prison reform</a:t>
            </a:r>
          </a:p>
          <a:p>
            <a:r>
              <a:rPr lang="en-US" sz="2600" dirty="0" smtClean="0">
                <a:solidFill>
                  <a:schemeClr val="tx1">
                    <a:lumMod val="65000"/>
                    <a:lumOff val="35000"/>
                  </a:schemeClr>
                </a:solidFill>
              </a:rPr>
              <a:t>Rational, sustainable public policy to promote public safety</a:t>
            </a:r>
          </a:p>
          <a:p>
            <a:r>
              <a:rPr lang="en-US" sz="2600" dirty="0" smtClean="0">
                <a:solidFill>
                  <a:schemeClr val="tx1">
                    <a:lumMod val="65000"/>
                    <a:lumOff val="35000"/>
                  </a:schemeClr>
                </a:solidFill>
              </a:rPr>
              <a:t>National ideals of freedom and enlightenment</a:t>
            </a:r>
          </a:p>
          <a:p>
            <a:r>
              <a:rPr lang="en-US" sz="2600" dirty="0" smtClean="0">
                <a:solidFill>
                  <a:schemeClr val="tx1">
                    <a:lumMod val="65000"/>
                    <a:lumOff val="35000"/>
                  </a:schemeClr>
                </a:solidFill>
              </a:rPr>
              <a:t>Partnerships with private sector that advance public justice, not corrupt it </a:t>
            </a:r>
            <a:endParaRPr lang="en-US" sz="2600" dirty="0">
              <a:solidFill>
                <a:schemeClr val="tx1">
                  <a:lumMod val="65000"/>
                  <a:lumOff val="35000"/>
                </a:schemeClr>
              </a:solidFill>
            </a:endParaRPr>
          </a:p>
          <a:p>
            <a:endParaRPr lang="en-US" dirty="0"/>
          </a:p>
        </p:txBody>
      </p:sp>
      <p:sp>
        <p:nvSpPr>
          <p:cNvPr id="4" name="TextBox 3"/>
          <p:cNvSpPr txBox="1"/>
          <p:nvPr/>
        </p:nvSpPr>
        <p:spPr>
          <a:xfrm>
            <a:off x="914400" y="4800600"/>
            <a:ext cx="6858000" cy="1754326"/>
          </a:xfrm>
          <a:prstGeom prst="rect">
            <a:avLst/>
          </a:prstGeom>
          <a:noFill/>
        </p:spPr>
        <p:txBody>
          <a:bodyPr wrap="square" rtlCol="0">
            <a:spAutoFit/>
          </a:bodyPr>
          <a:lstStyle/>
          <a:p>
            <a:pPr algn="ctr"/>
            <a:r>
              <a:rPr lang="en-US" sz="2400" dirty="0" smtClean="0">
                <a:solidFill>
                  <a:schemeClr val="tx2"/>
                </a:solidFill>
              </a:rPr>
              <a:t>If you knew your neighbor was recently released from prison, what kind of prison would you like it to be?</a:t>
            </a:r>
          </a:p>
          <a:p>
            <a:endParaRPr lang="en-US" dirty="0"/>
          </a:p>
          <a:p>
            <a:pPr algn="ctr"/>
            <a:r>
              <a:rPr lang="en-US" dirty="0" smtClean="0">
                <a:solidFill>
                  <a:schemeClr val="tx1">
                    <a:lumMod val="65000"/>
                    <a:lumOff val="35000"/>
                  </a:schemeClr>
                </a:solidFill>
              </a:rPr>
              <a:t>700,000 people released from incarceration each year</a:t>
            </a:r>
            <a:endParaRPr lang="en-US" dirty="0">
              <a:solidFill>
                <a:schemeClr val="tx1">
                  <a:lumMod val="65000"/>
                  <a:lumOff val="35000"/>
                </a:schemeClr>
              </a:solidFill>
            </a:endParaRPr>
          </a:p>
        </p:txBody>
      </p:sp>
    </p:spTree>
    <p:extLst>
      <p:ext uri="{BB962C8B-B14F-4D97-AF65-F5344CB8AC3E}">
        <p14:creationId xmlns:p14="http://schemas.microsoft.com/office/powerpoint/2010/main" val="289608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sz="4400" dirty="0" smtClean="0"/>
              <a:t>The post-warehouse prison</a:t>
            </a:r>
            <a:endParaRPr lang="en-US" sz="4400" dirty="0"/>
          </a:p>
        </p:txBody>
      </p:sp>
      <p:sp>
        <p:nvSpPr>
          <p:cNvPr id="3" name="Content Placeholder 2"/>
          <p:cNvSpPr>
            <a:spLocks noGrp="1"/>
          </p:cNvSpPr>
          <p:nvPr>
            <p:ph idx="1"/>
          </p:nvPr>
        </p:nvSpPr>
        <p:spPr>
          <a:xfrm>
            <a:off x="457200" y="1447801"/>
            <a:ext cx="6400800" cy="2209799"/>
          </a:xfrm>
        </p:spPr>
        <p:txBody>
          <a:bodyPr>
            <a:normAutofit lnSpcReduction="10000"/>
          </a:bodyPr>
          <a:lstStyle/>
          <a:p>
            <a:r>
              <a:rPr lang="en-US" sz="2800" dirty="0" smtClean="0">
                <a:solidFill>
                  <a:schemeClr val="tx1">
                    <a:lumMod val="75000"/>
                    <a:lumOff val="25000"/>
                  </a:schemeClr>
                </a:solidFill>
              </a:rPr>
              <a:t>Fewer warehouse prisons</a:t>
            </a:r>
          </a:p>
          <a:p>
            <a:r>
              <a:rPr lang="en-US" sz="2800" dirty="0" smtClean="0">
                <a:solidFill>
                  <a:schemeClr val="tx1">
                    <a:lumMod val="75000"/>
                    <a:lumOff val="25000"/>
                  </a:schemeClr>
                </a:solidFill>
              </a:rPr>
              <a:t>Reform/improve/transform existing warehouse prisons</a:t>
            </a:r>
          </a:p>
          <a:p>
            <a:endParaRPr lang="en-US" sz="1400" dirty="0">
              <a:solidFill>
                <a:schemeClr val="tx1">
                  <a:lumMod val="75000"/>
                  <a:lumOff val="25000"/>
                </a:schemeClr>
              </a:solidFill>
            </a:endParaRPr>
          </a:p>
          <a:p>
            <a:pPr marL="0" indent="0">
              <a:buNone/>
            </a:pPr>
            <a:r>
              <a:rPr lang="en-US" sz="2800" dirty="0" smtClean="0">
                <a:solidFill>
                  <a:schemeClr val="tx1">
                    <a:lumMod val="75000"/>
                    <a:lumOff val="25000"/>
                  </a:schemeClr>
                </a:solidFill>
              </a:rPr>
              <a:t>	</a:t>
            </a:r>
            <a:r>
              <a:rPr lang="en-US" sz="2800" b="1" i="1" dirty="0" smtClean="0">
                <a:solidFill>
                  <a:schemeClr val="tx1">
                    <a:lumMod val="75000"/>
                    <a:lumOff val="25000"/>
                  </a:schemeClr>
                </a:solidFill>
              </a:rPr>
              <a:t>and</a:t>
            </a:r>
          </a:p>
        </p:txBody>
      </p:sp>
      <p:sp>
        <p:nvSpPr>
          <p:cNvPr id="5" name="TextBox 4"/>
          <p:cNvSpPr txBox="1"/>
          <p:nvPr/>
        </p:nvSpPr>
        <p:spPr>
          <a:xfrm>
            <a:off x="1143000" y="5181600"/>
            <a:ext cx="6858000" cy="1200329"/>
          </a:xfrm>
          <a:prstGeom prst="rect">
            <a:avLst/>
          </a:prstGeom>
          <a:solidFill>
            <a:schemeClr val="bg2"/>
          </a:solidFill>
        </p:spPr>
        <p:txBody>
          <a:bodyPr wrap="square" rtlCol="0">
            <a:spAutoFit/>
          </a:bodyPr>
          <a:lstStyle/>
          <a:p>
            <a:pPr algn="ctr"/>
            <a:r>
              <a:rPr lang="en-US" sz="2400" dirty="0" smtClean="0">
                <a:solidFill>
                  <a:schemeClr val="tx2"/>
                </a:solidFill>
              </a:rPr>
              <a:t>If you knew your neighbor was recently released from prison, what kind of prison would you like it to be?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8736" y="1295400"/>
            <a:ext cx="2859088" cy="218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733800"/>
            <a:ext cx="7696200" cy="954107"/>
          </a:xfrm>
          <a:prstGeom prst="rect">
            <a:avLst/>
          </a:prstGeom>
          <a:noFill/>
        </p:spPr>
        <p:txBody>
          <a:bodyPr wrap="square" rtlCol="0">
            <a:spAutoFit/>
          </a:bodyPr>
          <a:lstStyle/>
          <a:p>
            <a:pPr marL="342900" lvl="0" indent="-342900">
              <a:spcBef>
                <a:spcPct val="20000"/>
              </a:spcBef>
              <a:buFont typeface="Arial" pitchFamily="34" charset="0"/>
              <a:buChar char="•"/>
            </a:pPr>
            <a:r>
              <a:rPr lang="en-US" sz="2800" dirty="0">
                <a:solidFill>
                  <a:prstClr val="black">
                    <a:lumMod val="75000"/>
                    <a:lumOff val="25000"/>
                  </a:prstClr>
                </a:solidFill>
                <a:latin typeface="Century Gothic"/>
              </a:rPr>
              <a:t>Create experimental space for next-generation rehabilitation center</a:t>
            </a:r>
          </a:p>
        </p:txBody>
      </p:sp>
    </p:spTree>
    <p:extLst>
      <p:ext uri="{BB962C8B-B14F-4D97-AF65-F5344CB8AC3E}">
        <p14:creationId xmlns:p14="http://schemas.microsoft.com/office/powerpoint/2010/main" val="88208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sz="4000" dirty="0" smtClean="0"/>
              <a:t>The post-warehouse prison</a:t>
            </a:r>
            <a:endParaRPr lang="en-US" sz="4000" dirty="0"/>
          </a:p>
        </p:txBody>
      </p:sp>
      <p:sp>
        <p:nvSpPr>
          <p:cNvPr id="3" name="Content Placeholder 2"/>
          <p:cNvSpPr>
            <a:spLocks noGrp="1"/>
          </p:cNvSpPr>
          <p:nvPr>
            <p:ph idx="1"/>
          </p:nvPr>
        </p:nvSpPr>
        <p:spPr>
          <a:xfrm>
            <a:off x="457200" y="1524000"/>
            <a:ext cx="7474401" cy="4343400"/>
          </a:xfrm>
        </p:spPr>
        <p:txBody>
          <a:bodyPr>
            <a:normAutofit/>
          </a:bodyPr>
          <a:lstStyle/>
          <a:p>
            <a:r>
              <a:rPr lang="en-US" sz="2800" dirty="0" smtClean="0">
                <a:solidFill>
                  <a:schemeClr val="tx1">
                    <a:lumMod val="75000"/>
                    <a:lumOff val="25000"/>
                  </a:schemeClr>
                </a:solidFill>
              </a:rPr>
              <a:t>Reaffirm rehabilitation…</a:t>
            </a:r>
          </a:p>
          <a:p>
            <a:endParaRPr lang="en-US" sz="1400" dirty="0"/>
          </a:p>
          <a:p>
            <a:pPr marL="0" indent="0">
              <a:buNone/>
            </a:pPr>
            <a:r>
              <a:rPr lang="en-US" dirty="0" smtClean="0">
                <a:solidFill>
                  <a:schemeClr val="tx1">
                    <a:lumMod val="65000"/>
                    <a:lumOff val="35000"/>
                  </a:schemeClr>
                </a:solidFill>
              </a:rPr>
              <a:t>“the </a:t>
            </a:r>
            <a:r>
              <a:rPr lang="en-US" dirty="0">
                <a:solidFill>
                  <a:schemeClr val="tx1">
                    <a:lumMod val="65000"/>
                    <a:lumOff val="35000"/>
                  </a:schemeClr>
                </a:solidFill>
              </a:rPr>
              <a:t>rehabilitative ideal draws its power from its </a:t>
            </a:r>
            <a:r>
              <a:rPr lang="en-US" dirty="0" smtClean="0">
                <a:solidFill>
                  <a:schemeClr val="tx1">
                    <a:lumMod val="65000"/>
                    <a:lumOff val="35000"/>
                  </a:schemeClr>
                </a:solidFill>
              </a:rPr>
              <a:t>nobility </a:t>
            </a:r>
            <a:r>
              <a:rPr lang="en-US" dirty="0">
                <a:solidFill>
                  <a:schemeClr val="tx1">
                    <a:lumMod val="65000"/>
                    <a:lumOff val="35000"/>
                  </a:schemeClr>
                </a:solidFill>
              </a:rPr>
              <a:t>and its </a:t>
            </a:r>
            <a:r>
              <a:rPr lang="en-US" dirty="0" smtClean="0">
                <a:solidFill>
                  <a:schemeClr val="tx1">
                    <a:lumMod val="65000"/>
                    <a:lumOff val="35000"/>
                  </a:schemeClr>
                </a:solidFill>
              </a:rPr>
              <a:t>rationality — from </a:t>
            </a:r>
            <a:r>
              <a:rPr lang="en-US" dirty="0">
                <a:solidFill>
                  <a:schemeClr val="tx1">
                    <a:lumMod val="65000"/>
                    <a:lumOff val="35000"/>
                  </a:schemeClr>
                </a:solidFill>
              </a:rPr>
              <a:t>the promise that compassionate science, rather </a:t>
            </a:r>
            <a:r>
              <a:rPr lang="en-US" dirty="0" smtClean="0">
                <a:solidFill>
                  <a:schemeClr val="tx1">
                    <a:lumMod val="65000"/>
                    <a:lumOff val="35000"/>
                  </a:schemeClr>
                </a:solidFill>
              </a:rPr>
              <a:t>than        vengeful </a:t>
            </a:r>
            <a:r>
              <a:rPr lang="en-US" dirty="0">
                <a:solidFill>
                  <a:schemeClr val="tx1">
                    <a:lumMod val="65000"/>
                    <a:lumOff val="35000"/>
                  </a:schemeClr>
                </a:solidFill>
              </a:rPr>
              <a:t>punishment, is the road to </a:t>
            </a:r>
            <a:r>
              <a:rPr lang="en-US" dirty="0" smtClean="0">
                <a:solidFill>
                  <a:schemeClr val="tx1">
                    <a:lumMod val="65000"/>
                    <a:lumOff val="35000"/>
                  </a:schemeClr>
                </a:solidFill>
              </a:rPr>
              <a:t>         reducing </a:t>
            </a:r>
            <a:r>
              <a:rPr lang="en-US" dirty="0">
                <a:solidFill>
                  <a:schemeClr val="tx1">
                    <a:lumMod val="65000"/>
                    <a:lumOff val="35000"/>
                  </a:schemeClr>
                </a:solidFill>
              </a:rPr>
              <a:t>crime. </a:t>
            </a:r>
            <a:endParaRPr lang="en-US" dirty="0" smtClean="0">
              <a:solidFill>
                <a:schemeClr val="tx1">
                  <a:lumMod val="65000"/>
                  <a:lumOff val="35000"/>
                </a:schemeClr>
              </a:solidFill>
            </a:endParaRPr>
          </a:p>
          <a:p>
            <a:pPr marL="0" indent="0">
              <a:buNone/>
            </a:pPr>
            <a:r>
              <a:rPr lang="en-US" dirty="0" smtClean="0">
                <a:solidFill>
                  <a:schemeClr val="tx1">
                    <a:lumMod val="65000"/>
                    <a:lumOff val="35000"/>
                  </a:schemeClr>
                </a:solidFill>
              </a:rPr>
              <a:t>Rehabilitation </a:t>
            </a:r>
            <a:r>
              <a:rPr lang="en-US" dirty="0">
                <a:solidFill>
                  <a:schemeClr val="tx1">
                    <a:lumMod val="65000"/>
                    <a:lumOff val="35000"/>
                  </a:schemeClr>
                </a:solidFill>
              </a:rPr>
              <a:t>allows us to </a:t>
            </a:r>
            <a:r>
              <a:rPr lang="en-US" dirty="0" smtClean="0">
                <a:solidFill>
                  <a:schemeClr val="tx1">
                    <a:lumMod val="65000"/>
                    <a:lumOff val="35000"/>
                  </a:schemeClr>
                </a:solidFill>
              </a:rPr>
              <a:t>be </a:t>
            </a:r>
            <a:r>
              <a:rPr lang="en-US" dirty="0">
                <a:solidFill>
                  <a:schemeClr val="tx1">
                    <a:lumMod val="65000"/>
                    <a:lumOff val="35000"/>
                  </a:schemeClr>
                </a:solidFill>
              </a:rPr>
              <a:t>a better </a:t>
            </a:r>
            <a:r>
              <a:rPr lang="en-US" dirty="0" smtClean="0">
                <a:solidFill>
                  <a:schemeClr val="tx1">
                    <a:lumMod val="65000"/>
                    <a:lumOff val="35000"/>
                  </a:schemeClr>
                </a:solidFill>
              </a:rPr>
              <a:t>             and safer </a:t>
            </a:r>
            <a:r>
              <a:rPr lang="en-US" dirty="0">
                <a:solidFill>
                  <a:schemeClr val="tx1">
                    <a:lumMod val="65000"/>
                    <a:lumOff val="35000"/>
                  </a:schemeClr>
                </a:solidFill>
              </a:rPr>
              <a:t>people</a:t>
            </a:r>
            <a:r>
              <a:rPr lang="en-US" dirty="0" smtClean="0">
                <a:solidFill>
                  <a:schemeClr val="tx1">
                    <a:lumMod val="65000"/>
                    <a:lumOff val="35000"/>
                  </a:schemeClr>
                </a:solidFill>
              </a:rPr>
              <a:t>”</a:t>
            </a:r>
            <a:endParaRPr lang="en-US" dirty="0">
              <a:solidFill>
                <a:schemeClr val="tx1">
                  <a:lumMod val="65000"/>
                  <a:lumOff val="35000"/>
                </a:schemeClr>
              </a:solidFill>
            </a:endParaRPr>
          </a:p>
          <a:p>
            <a:endParaRPr lang="en-US" sz="1200" dirty="0" smtClean="0"/>
          </a:p>
          <a:p>
            <a:r>
              <a:rPr lang="en-US" dirty="0" smtClean="0">
                <a:solidFill>
                  <a:schemeClr val="tx1">
                    <a:lumMod val="65000"/>
                    <a:lumOff val="35000"/>
                  </a:schemeClr>
                </a:solidFill>
              </a:rPr>
              <a:t>-Francis Cullen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598" y="3281304"/>
            <a:ext cx="2147202" cy="265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6096000"/>
            <a:ext cx="7543800" cy="677108"/>
          </a:xfrm>
          <a:prstGeom prst="rect">
            <a:avLst/>
          </a:prstGeom>
          <a:noFill/>
        </p:spPr>
        <p:txBody>
          <a:bodyPr wrap="square" rtlCol="0">
            <a:spAutoFit/>
          </a:bodyPr>
          <a:lstStyle/>
          <a:p>
            <a:pPr lvl="0">
              <a:spcBef>
                <a:spcPct val="20000"/>
              </a:spcBef>
            </a:pPr>
            <a:r>
              <a:rPr lang="en-US" sz="1200" dirty="0">
                <a:solidFill>
                  <a:prstClr val="black">
                    <a:lumMod val="50000"/>
                    <a:lumOff val="50000"/>
                  </a:prstClr>
                </a:solidFill>
                <a:latin typeface="Century Gothic"/>
              </a:rPr>
              <a:t>quoted in Leighton, Paul. 2014.  “A model prison for the next 50 years”: The high-tech, public private Shimane Asahi Rehabilitation Center. </a:t>
            </a:r>
            <a:r>
              <a:rPr lang="en-US" sz="1200" i="1" dirty="0">
                <a:solidFill>
                  <a:prstClr val="black">
                    <a:lumMod val="50000"/>
                    <a:lumOff val="50000"/>
                  </a:prstClr>
                </a:solidFill>
                <a:latin typeface="Century Gothic"/>
              </a:rPr>
              <a:t>Justice Policy Journal</a:t>
            </a:r>
            <a:r>
              <a:rPr lang="en-US" sz="1200" dirty="0">
                <a:solidFill>
                  <a:prstClr val="black">
                    <a:lumMod val="50000"/>
                    <a:lumOff val="50000"/>
                  </a:prstClr>
                </a:solidFill>
                <a:latin typeface="Century Gothic"/>
              </a:rPr>
              <a:t>, 11(1), </a:t>
            </a:r>
            <a:r>
              <a:rPr lang="en-US" sz="1200" dirty="0">
                <a:solidFill>
                  <a:prstClr val="black">
                    <a:lumMod val="50000"/>
                    <a:lumOff val="50000"/>
                  </a:prstClr>
                </a:solidFill>
                <a:latin typeface="Century Gothic"/>
                <a:hlinkClick r:id="rId3"/>
              </a:rPr>
              <a:t>http://www.cjcj.org/uploads/cjcj/documents/leighton_model_prisons_final_formatted.pdf</a:t>
            </a:r>
            <a:r>
              <a:rPr lang="en-US" sz="1400" dirty="0">
                <a:solidFill>
                  <a:prstClr val="black">
                    <a:lumMod val="50000"/>
                    <a:lumOff val="50000"/>
                  </a:prstClr>
                </a:solidFill>
                <a:latin typeface="Century Gothic"/>
              </a:rPr>
              <a:t>. </a:t>
            </a:r>
          </a:p>
        </p:txBody>
      </p:sp>
    </p:spTree>
    <p:extLst>
      <p:ext uri="{BB962C8B-B14F-4D97-AF65-F5344CB8AC3E}">
        <p14:creationId xmlns:p14="http://schemas.microsoft.com/office/powerpoint/2010/main" val="901601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z="4000" dirty="0" smtClean="0"/>
              <a:t>The post-warehouse prison</a:t>
            </a:r>
            <a:endParaRPr lang="en-US" sz="4000" dirty="0"/>
          </a:p>
        </p:txBody>
      </p:sp>
      <p:sp>
        <p:nvSpPr>
          <p:cNvPr id="3" name="Content Placeholder 2"/>
          <p:cNvSpPr>
            <a:spLocks noGrp="1"/>
          </p:cNvSpPr>
          <p:nvPr>
            <p:ph idx="1"/>
          </p:nvPr>
        </p:nvSpPr>
        <p:spPr>
          <a:xfrm>
            <a:off x="685800" y="2057400"/>
            <a:ext cx="4191000" cy="4498776"/>
          </a:xfrm>
        </p:spPr>
        <p:txBody>
          <a:bodyPr>
            <a:normAutofit/>
          </a:bodyPr>
          <a:lstStyle/>
          <a:p>
            <a:pPr marL="0" indent="0">
              <a:buNone/>
            </a:pPr>
            <a:r>
              <a:rPr lang="en-US" sz="2800" dirty="0" smtClean="0">
                <a:solidFill>
                  <a:schemeClr val="tx1">
                    <a:lumMod val="75000"/>
                    <a:lumOff val="25000"/>
                  </a:schemeClr>
                </a:solidFill>
              </a:rPr>
              <a:t>Public-private partnerships feasible political compromise. </a:t>
            </a:r>
          </a:p>
          <a:p>
            <a:pPr marL="0" indent="0">
              <a:buNone/>
            </a:pPr>
            <a:endParaRPr lang="en-US" sz="1100" dirty="0">
              <a:solidFill>
                <a:schemeClr val="tx1">
                  <a:lumMod val="75000"/>
                  <a:lumOff val="25000"/>
                </a:schemeClr>
              </a:solidFill>
            </a:endParaRPr>
          </a:p>
          <a:p>
            <a:pPr marL="0" indent="0">
              <a:buNone/>
            </a:pPr>
            <a:r>
              <a:rPr lang="en-US" sz="2800" dirty="0" smtClean="0">
                <a:solidFill>
                  <a:schemeClr val="tx1">
                    <a:lumMod val="75000"/>
                    <a:lumOff val="25000"/>
                  </a:schemeClr>
                </a:solidFill>
              </a:rPr>
              <a:t>However: </a:t>
            </a:r>
          </a:p>
          <a:p>
            <a:pPr marL="0" indent="0">
              <a:buNone/>
            </a:pPr>
            <a:endParaRPr lang="en-US" sz="1100" dirty="0">
              <a:solidFill>
                <a:schemeClr val="tx1">
                  <a:lumMod val="75000"/>
                  <a:lumOff val="25000"/>
                </a:schemeClr>
              </a:solidFill>
            </a:endParaRPr>
          </a:p>
          <a:p>
            <a:r>
              <a:rPr lang="en-US" dirty="0" smtClean="0">
                <a:solidFill>
                  <a:schemeClr val="tx1">
                    <a:lumMod val="75000"/>
                    <a:lumOff val="25000"/>
                  </a:schemeClr>
                </a:solidFill>
              </a:rPr>
              <a:t>Ensure govt. control of punishment </a:t>
            </a:r>
          </a:p>
          <a:p>
            <a:r>
              <a:rPr lang="en-US" dirty="0" smtClean="0">
                <a:solidFill>
                  <a:schemeClr val="tx1">
                    <a:lumMod val="75000"/>
                    <a:lumOff val="25000"/>
                  </a:schemeClr>
                </a:solidFill>
              </a:rPr>
              <a:t>Local groups and resources</a:t>
            </a:r>
          </a:p>
          <a:p>
            <a:r>
              <a:rPr lang="en-US" dirty="0" smtClean="0">
                <a:solidFill>
                  <a:schemeClr val="tx1">
                    <a:lumMod val="75000"/>
                    <a:lumOff val="25000"/>
                  </a:schemeClr>
                </a:solidFill>
              </a:rPr>
              <a:t>Non-profits and NGOs</a:t>
            </a:r>
            <a:endParaRPr lang="en-US" dirty="0">
              <a:solidFill>
                <a:schemeClr val="tx1">
                  <a:lumMod val="75000"/>
                  <a:lumOff val="25000"/>
                </a:scheme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369209"/>
            <a:ext cx="2937660" cy="380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14400" y="1271016"/>
            <a:ext cx="6629400" cy="523220"/>
          </a:xfrm>
          <a:prstGeom prst="rect">
            <a:avLst/>
          </a:prstGeom>
          <a:noFill/>
        </p:spPr>
        <p:txBody>
          <a:bodyPr wrap="square" rtlCol="0">
            <a:spAutoFit/>
          </a:bodyPr>
          <a:lstStyle/>
          <a:p>
            <a:pPr lvl="0">
              <a:spcBef>
                <a:spcPct val="20000"/>
              </a:spcBef>
            </a:pPr>
            <a:r>
              <a:rPr lang="en-US" sz="2800" dirty="0">
                <a:solidFill>
                  <a:prstClr val="black">
                    <a:lumMod val="75000"/>
                    <a:lumOff val="25000"/>
                  </a:prstClr>
                </a:solidFill>
                <a:latin typeface="Century Gothic"/>
              </a:rPr>
              <a:t>… but no </a:t>
            </a:r>
            <a:r>
              <a:rPr lang="en-US" sz="2800" dirty="0" smtClean="0">
                <a:solidFill>
                  <a:prstClr val="black">
                    <a:lumMod val="75000"/>
                    <a:lumOff val="25000"/>
                  </a:prstClr>
                </a:solidFill>
                <a:latin typeface="Century Gothic"/>
              </a:rPr>
              <a:t>“</a:t>
            </a:r>
            <a:r>
              <a:rPr lang="en-US" sz="2800" dirty="0">
                <a:solidFill>
                  <a:prstClr val="black">
                    <a:lumMod val="75000"/>
                    <a:lumOff val="25000"/>
                  </a:prstClr>
                </a:solidFill>
                <a:latin typeface="Century Gothic"/>
              </a:rPr>
              <a:t>industrial complexes”</a:t>
            </a:r>
          </a:p>
        </p:txBody>
      </p:sp>
    </p:spTree>
    <p:extLst>
      <p:ext uri="{BB962C8B-B14F-4D97-AF65-F5344CB8AC3E}">
        <p14:creationId xmlns:p14="http://schemas.microsoft.com/office/powerpoint/2010/main" val="2466941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z="4000" dirty="0" smtClean="0"/>
              <a:t>The post-warehouse prison</a:t>
            </a:r>
            <a:endParaRPr lang="en-US" sz="4000" dirty="0"/>
          </a:p>
        </p:txBody>
      </p:sp>
      <p:sp>
        <p:nvSpPr>
          <p:cNvPr id="3" name="Content Placeholder 2"/>
          <p:cNvSpPr>
            <a:spLocks noGrp="1"/>
          </p:cNvSpPr>
          <p:nvPr>
            <p:ph idx="1"/>
          </p:nvPr>
        </p:nvSpPr>
        <p:spPr>
          <a:xfrm>
            <a:off x="457200" y="1295401"/>
            <a:ext cx="4495800" cy="5105399"/>
          </a:xfrm>
        </p:spPr>
        <p:txBody>
          <a:bodyPr>
            <a:normAutofit lnSpcReduction="10000"/>
          </a:bodyPr>
          <a:lstStyle/>
          <a:p>
            <a:r>
              <a:rPr lang="en-US" sz="3200" dirty="0" smtClean="0">
                <a:solidFill>
                  <a:schemeClr val="tx1">
                    <a:lumMod val="75000"/>
                    <a:lumOff val="25000"/>
                  </a:schemeClr>
                </a:solidFill>
              </a:rPr>
              <a:t>What are the barriers? </a:t>
            </a:r>
          </a:p>
          <a:p>
            <a:endParaRPr lang="en-US" sz="2800" dirty="0" smtClean="0">
              <a:solidFill>
                <a:schemeClr val="tx1">
                  <a:lumMod val="75000"/>
                  <a:lumOff val="25000"/>
                </a:schemeClr>
              </a:solidFill>
            </a:endParaRPr>
          </a:p>
          <a:p>
            <a:endParaRPr lang="en-US" sz="2800" dirty="0" smtClean="0">
              <a:solidFill>
                <a:schemeClr val="tx1">
                  <a:lumMod val="75000"/>
                  <a:lumOff val="25000"/>
                </a:schemeClr>
              </a:solidFill>
            </a:endParaRPr>
          </a:p>
          <a:p>
            <a:endParaRPr lang="en-US" sz="2800" dirty="0">
              <a:solidFill>
                <a:schemeClr val="tx1">
                  <a:lumMod val="75000"/>
                  <a:lumOff val="25000"/>
                </a:schemeClr>
              </a:solidFill>
            </a:endParaRPr>
          </a:p>
          <a:p>
            <a:endParaRPr lang="en-US" sz="2800" dirty="0" smtClean="0">
              <a:solidFill>
                <a:schemeClr val="tx1">
                  <a:lumMod val="75000"/>
                  <a:lumOff val="25000"/>
                </a:schemeClr>
              </a:solidFill>
            </a:endParaRPr>
          </a:p>
          <a:p>
            <a:pPr marL="0" indent="0">
              <a:buNone/>
            </a:pPr>
            <a:endParaRPr lang="en-US" sz="2800" dirty="0">
              <a:solidFill>
                <a:schemeClr val="tx1">
                  <a:lumMod val="75000"/>
                  <a:lumOff val="25000"/>
                </a:schemeClr>
              </a:solidFill>
            </a:endParaRPr>
          </a:p>
          <a:p>
            <a:r>
              <a:rPr lang="en-US" sz="3200" dirty="0" smtClean="0">
                <a:solidFill>
                  <a:schemeClr val="tx1">
                    <a:lumMod val="75000"/>
                    <a:lumOff val="25000"/>
                  </a:schemeClr>
                </a:solidFill>
              </a:rPr>
              <a:t>How do we organize for change?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824" y="1219200"/>
            <a:ext cx="3150976" cy="485814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67400" y="6172200"/>
            <a:ext cx="1752600" cy="307777"/>
          </a:xfrm>
          <a:prstGeom prst="rect">
            <a:avLst/>
          </a:prstGeom>
          <a:noFill/>
        </p:spPr>
        <p:txBody>
          <a:bodyPr wrap="square" rtlCol="0">
            <a:spAutoFit/>
          </a:bodyPr>
          <a:lstStyle/>
          <a:p>
            <a:pPr algn="ctr"/>
            <a:r>
              <a:rPr lang="en-US" sz="1400" dirty="0">
                <a:hlinkClick r:id="rId3"/>
              </a:rPr>
              <a:t>h</a:t>
            </a:r>
            <a:r>
              <a:rPr lang="en-US" sz="1400" dirty="0" smtClean="0">
                <a:hlinkClick r:id="rId3"/>
              </a:rPr>
              <a:t>ttp://occuprint.org</a:t>
            </a:r>
            <a:r>
              <a:rPr lang="en-US" sz="1400" dirty="0" smtClean="0"/>
              <a:t> </a:t>
            </a:r>
            <a:endParaRPr lang="en-US" sz="1400" dirty="0"/>
          </a:p>
        </p:txBody>
      </p:sp>
      <p:sp>
        <p:nvSpPr>
          <p:cNvPr id="6" name="TextBox 5"/>
          <p:cNvSpPr txBox="1"/>
          <p:nvPr/>
        </p:nvSpPr>
        <p:spPr>
          <a:xfrm>
            <a:off x="1371600" y="2438400"/>
            <a:ext cx="3200400" cy="1938992"/>
          </a:xfrm>
          <a:prstGeom prst="rect">
            <a:avLst/>
          </a:prstGeom>
          <a:noFill/>
        </p:spPr>
        <p:txBody>
          <a:bodyPr wrap="square" rtlCol="0">
            <a:spAutoFit/>
          </a:bodyPr>
          <a:lstStyle/>
          <a:p>
            <a:pPr lvl="0" algn="ctr">
              <a:spcBef>
                <a:spcPct val="20000"/>
              </a:spcBef>
            </a:pPr>
            <a:r>
              <a:rPr lang="en-US" sz="2400" dirty="0">
                <a:solidFill>
                  <a:schemeClr val="tx2">
                    <a:lumMod val="60000"/>
                    <a:lumOff val="40000"/>
                  </a:schemeClr>
                </a:solidFill>
                <a:latin typeface="Century Gothic"/>
              </a:rPr>
              <a:t>If </a:t>
            </a:r>
            <a:r>
              <a:rPr lang="en-US" sz="2400" dirty="0" smtClean="0">
                <a:solidFill>
                  <a:schemeClr val="tx2">
                    <a:lumMod val="60000"/>
                    <a:lumOff val="40000"/>
                  </a:schemeClr>
                </a:solidFill>
                <a:latin typeface="Century Gothic"/>
              </a:rPr>
              <a:t>sensible </a:t>
            </a:r>
            <a:r>
              <a:rPr lang="en-US" sz="2400" dirty="0">
                <a:solidFill>
                  <a:schemeClr val="tx2">
                    <a:lumMod val="60000"/>
                    <a:lumOff val="40000"/>
                  </a:schemeClr>
                </a:solidFill>
                <a:latin typeface="Century Gothic"/>
              </a:rPr>
              <a:t>prison </a:t>
            </a:r>
            <a:r>
              <a:rPr lang="en-US" sz="2400" dirty="0" smtClean="0">
                <a:solidFill>
                  <a:schemeClr val="tx2">
                    <a:lumMod val="60000"/>
                    <a:lumOff val="40000"/>
                  </a:schemeClr>
                </a:solidFill>
                <a:latin typeface="Century Gothic"/>
              </a:rPr>
              <a:t>policy requires </a:t>
            </a:r>
            <a:r>
              <a:rPr lang="en-US" sz="2400" dirty="0">
                <a:solidFill>
                  <a:schemeClr val="tx2">
                    <a:lumMod val="60000"/>
                    <a:lumOff val="40000"/>
                  </a:schemeClr>
                </a:solidFill>
                <a:latin typeface="Century Gothic"/>
              </a:rPr>
              <a:t>that we treat the non-criminal poor better, is that a barrier?</a:t>
            </a:r>
          </a:p>
        </p:txBody>
      </p:sp>
    </p:spTree>
    <p:extLst>
      <p:ext uri="{BB962C8B-B14F-4D97-AF65-F5344CB8AC3E}">
        <p14:creationId xmlns:p14="http://schemas.microsoft.com/office/powerpoint/2010/main" val="718677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7010400" cy="4800600"/>
          </a:xfrm>
          <a:solidFill>
            <a:schemeClr val="bg1">
              <a:lumMod val="85000"/>
            </a:schemeClr>
          </a:solidFill>
        </p:spPr>
        <p:txBody>
          <a:bodyPr lIns="548640" tIns="457200" rIns="548640" bIns="182880">
            <a:normAutofit/>
          </a:bodyPr>
          <a:lstStyle/>
          <a:p>
            <a:pPr marL="0" indent="0">
              <a:buNone/>
            </a:pPr>
            <a:r>
              <a:rPr lang="en-US" sz="2000" dirty="0" smtClean="0">
                <a:solidFill>
                  <a:schemeClr val="tx2"/>
                </a:solidFill>
              </a:rPr>
              <a:t>Dr. Paul Leighton is a professor in the Department of Sociology, Anthropology &amp; Criminology at Eastern Michigan University. </a:t>
            </a:r>
            <a:endParaRPr lang="en-US" sz="2000" dirty="0">
              <a:solidFill>
                <a:schemeClr val="tx2"/>
              </a:solidFill>
            </a:endParaRPr>
          </a:p>
          <a:p>
            <a:pPr marL="0" indent="0">
              <a:buNone/>
            </a:pPr>
            <a:endParaRPr lang="en-US" sz="2000" dirty="0" smtClean="0">
              <a:solidFill>
                <a:schemeClr val="tx2"/>
              </a:solidFill>
            </a:endParaRPr>
          </a:p>
          <a:p>
            <a:pPr marL="0" indent="0">
              <a:buNone/>
            </a:pPr>
            <a:r>
              <a:rPr lang="en-US" sz="2000" dirty="0" smtClean="0">
                <a:solidFill>
                  <a:schemeClr val="tx2"/>
                </a:solidFill>
              </a:rPr>
              <a:t>More information about him is available on his website, </a:t>
            </a:r>
          </a:p>
          <a:p>
            <a:pPr marL="0" indent="0">
              <a:buNone/>
            </a:pPr>
            <a:r>
              <a:rPr lang="en-US" sz="2000" dirty="0" smtClean="0">
                <a:solidFill>
                  <a:schemeClr val="tx2"/>
                </a:solidFill>
                <a:hlinkClick r:id="rId2"/>
              </a:rPr>
              <a:t>http</a:t>
            </a:r>
            <a:r>
              <a:rPr lang="en-US" sz="2000" dirty="0">
                <a:solidFill>
                  <a:schemeClr val="tx2"/>
                </a:solidFill>
                <a:hlinkClick r:id="rId2"/>
              </a:rPr>
              <a:t>://</a:t>
            </a:r>
            <a:r>
              <a:rPr lang="en-US" sz="2000" dirty="0" smtClean="0">
                <a:solidFill>
                  <a:schemeClr val="tx2"/>
                </a:solidFill>
                <a:hlinkClick r:id="rId2"/>
              </a:rPr>
              <a:t>paulsjusticepage.com/paul/pauls-cv.htm</a:t>
            </a:r>
            <a:endParaRPr lang="en-US" sz="2000" dirty="0" smtClean="0">
              <a:solidFill>
                <a:schemeClr val="tx2"/>
              </a:solidFill>
            </a:endParaRPr>
          </a:p>
          <a:p>
            <a:pPr marL="0" indent="0">
              <a:buNone/>
            </a:pPr>
            <a:endParaRPr lang="en-US" sz="2000" dirty="0">
              <a:solidFill>
                <a:schemeClr val="tx2"/>
              </a:solidFill>
            </a:endParaRPr>
          </a:p>
          <a:p>
            <a:pPr marL="0" indent="0">
              <a:buNone/>
            </a:pPr>
            <a:r>
              <a:rPr lang="en-US" sz="1600" dirty="0" smtClean="0">
                <a:solidFill>
                  <a:schemeClr val="tx2"/>
                </a:solidFill>
              </a:rPr>
              <a:t>I believe and hope my use of the images in this presentation is covered by ‘fail use.’ Requests to remove materials should be sent to the presenter through his address on this page</a:t>
            </a:r>
          </a:p>
          <a:p>
            <a:pPr marL="0" indent="0">
              <a:buNone/>
            </a:pPr>
            <a:r>
              <a:rPr lang="en-US" sz="1600" dirty="0">
                <a:solidFill>
                  <a:schemeClr val="tx2"/>
                </a:solidFill>
                <a:hlinkClick r:id="rId3"/>
              </a:rPr>
              <a:t>http://</a:t>
            </a:r>
            <a:r>
              <a:rPr lang="en-US" sz="1600" dirty="0" smtClean="0">
                <a:solidFill>
                  <a:schemeClr val="tx2"/>
                </a:solidFill>
                <a:hlinkClick r:id="rId3"/>
              </a:rPr>
              <a:t>paulsjusticepage.com/paul.htm</a:t>
            </a:r>
            <a:r>
              <a:rPr lang="en-US" sz="1600" dirty="0" smtClean="0">
                <a:solidFill>
                  <a:schemeClr val="tx2"/>
                </a:solidFill>
              </a:rPr>
              <a:t>  </a:t>
            </a:r>
          </a:p>
          <a:p>
            <a:pPr marL="0" indent="0">
              <a:buNone/>
            </a:pPr>
            <a:endParaRPr lang="en-US" sz="2000" dirty="0">
              <a:solidFill>
                <a:schemeClr val="tx2"/>
              </a:solidFill>
            </a:endParaRPr>
          </a:p>
          <a:p>
            <a:pPr marL="0" indent="0">
              <a:buNone/>
            </a:pPr>
            <a:endParaRPr lang="en-US" sz="2000" dirty="0"/>
          </a:p>
          <a:p>
            <a:pPr marL="0" indent="0">
              <a:buNone/>
            </a:pPr>
            <a:endParaRPr lang="en-US" sz="1800" dirty="0"/>
          </a:p>
        </p:txBody>
      </p:sp>
    </p:spTree>
    <p:extLst>
      <p:ext uri="{BB962C8B-B14F-4D97-AF65-F5344CB8AC3E}">
        <p14:creationId xmlns:p14="http://schemas.microsoft.com/office/powerpoint/2010/main" val="339021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930900" cy="762000"/>
          </a:xfrm>
        </p:spPr>
        <p:txBody>
          <a:bodyPr/>
          <a:lstStyle/>
          <a:p>
            <a:r>
              <a:rPr lang="en-US" dirty="0" smtClean="0"/>
              <a:t>Roadmap</a:t>
            </a:r>
            <a:endParaRPr lang="en-US" dirty="0"/>
          </a:p>
        </p:txBody>
      </p:sp>
      <p:sp>
        <p:nvSpPr>
          <p:cNvPr id="3" name="Content Placeholder 2"/>
          <p:cNvSpPr>
            <a:spLocks noGrp="1"/>
          </p:cNvSpPr>
          <p:nvPr>
            <p:ph idx="1"/>
          </p:nvPr>
        </p:nvSpPr>
        <p:spPr>
          <a:xfrm>
            <a:off x="440944" y="1524000"/>
            <a:ext cx="5045456" cy="1066800"/>
          </a:xfrm>
        </p:spPr>
        <p:txBody>
          <a:bodyPr/>
          <a:lstStyle/>
          <a:p>
            <a:r>
              <a:rPr lang="en-US" dirty="0" smtClean="0">
                <a:solidFill>
                  <a:schemeClr val="tx1">
                    <a:lumMod val="85000"/>
                    <a:lumOff val="15000"/>
                  </a:schemeClr>
                </a:solidFill>
              </a:rPr>
              <a:t>Problems with prisons (well, a few of them)</a:t>
            </a:r>
          </a:p>
          <a:p>
            <a:pPr marL="0" indent="0">
              <a:buNone/>
            </a:pPr>
            <a:endParaRPr lang="en-US" sz="1200" dirty="0" smtClean="0">
              <a:solidFill>
                <a:schemeClr val="tx1">
                  <a:lumMod val="85000"/>
                  <a:lumOff val="1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100" y="304800"/>
            <a:ext cx="1231900" cy="1847850"/>
          </a:xfrm>
          <a:prstGeom prst="rect">
            <a:avLst/>
          </a:prstGeom>
          <a:ln w="19050" cmpd="sng">
            <a:solidFill>
              <a:schemeClr val="tx1"/>
            </a:solidFill>
          </a:ln>
        </p:spPr>
      </p:pic>
      <p:sp>
        <p:nvSpPr>
          <p:cNvPr id="5" name="TextBox 4"/>
          <p:cNvSpPr txBox="1"/>
          <p:nvPr/>
        </p:nvSpPr>
        <p:spPr>
          <a:xfrm>
            <a:off x="464820" y="2781145"/>
            <a:ext cx="6393180" cy="3010055"/>
          </a:xfrm>
          <a:prstGeom prst="rect">
            <a:avLst/>
          </a:prstGeom>
          <a:noFill/>
        </p:spPr>
        <p:txBody>
          <a:bodyPr wrap="square" rtlCol="0">
            <a:spAutoFit/>
          </a:bodyPr>
          <a:lstStyle/>
          <a:p>
            <a:pPr marL="342900" lvl="0" indent="-342900">
              <a:spcBef>
                <a:spcPct val="20000"/>
              </a:spcBef>
              <a:buFont typeface="Arial" pitchFamily="34" charset="0"/>
              <a:buChar char="•"/>
            </a:pPr>
            <a:r>
              <a:rPr lang="en-US" sz="2400" dirty="0" smtClean="0">
                <a:solidFill>
                  <a:schemeClr val="tx1">
                    <a:lumMod val="85000"/>
                    <a:lumOff val="15000"/>
                  </a:schemeClr>
                </a:solidFill>
                <a:latin typeface="Century Gothic"/>
              </a:rPr>
              <a:t>Shimane Asahi Rehabilitation Center</a:t>
            </a:r>
          </a:p>
          <a:p>
            <a:pPr marL="800100" lvl="1" indent="-342900">
              <a:spcBef>
                <a:spcPct val="20000"/>
              </a:spcBef>
              <a:buFont typeface="Arial" pitchFamily="34" charset="0"/>
              <a:buChar char="•"/>
            </a:pPr>
            <a:r>
              <a:rPr lang="en-US" sz="2400" dirty="0" smtClean="0">
                <a:solidFill>
                  <a:schemeClr val="tx1">
                    <a:lumMod val="85000"/>
                    <a:lumOff val="15000"/>
                  </a:schemeClr>
                </a:solidFill>
                <a:latin typeface="Century Gothic"/>
              </a:rPr>
              <a:t>“model for the next 50 years”</a:t>
            </a:r>
          </a:p>
          <a:p>
            <a:pPr marL="800100" lvl="1" indent="-342900">
              <a:spcBef>
                <a:spcPct val="20000"/>
              </a:spcBef>
              <a:buFont typeface="Arial" pitchFamily="34" charset="0"/>
              <a:buChar char="•"/>
            </a:pPr>
            <a:r>
              <a:rPr lang="en-US" sz="2400" dirty="0" smtClean="0">
                <a:solidFill>
                  <a:schemeClr val="tx1">
                    <a:lumMod val="85000"/>
                    <a:lumOff val="15000"/>
                  </a:schemeClr>
                </a:solidFill>
                <a:latin typeface="Century Gothic"/>
              </a:rPr>
              <a:t>“a prison the public can   understand and support”</a:t>
            </a:r>
          </a:p>
          <a:p>
            <a:pPr marL="342900" lvl="0" indent="-342900">
              <a:spcBef>
                <a:spcPct val="20000"/>
              </a:spcBef>
              <a:buFont typeface="Arial" pitchFamily="34" charset="0"/>
              <a:buChar char="•"/>
            </a:pPr>
            <a:endParaRPr lang="en-US" sz="1200" dirty="0" smtClean="0">
              <a:solidFill>
                <a:schemeClr val="tx1">
                  <a:lumMod val="85000"/>
                  <a:lumOff val="15000"/>
                </a:schemeClr>
              </a:solidFill>
              <a:latin typeface="Century Gothic"/>
            </a:endParaRPr>
          </a:p>
          <a:p>
            <a:pPr marL="342900" lvl="0" indent="-342900">
              <a:spcBef>
                <a:spcPct val="20000"/>
              </a:spcBef>
              <a:buFont typeface="Arial" pitchFamily="34" charset="0"/>
              <a:buChar char="•"/>
            </a:pPr>
            <a:endParaRPr lang="en-US" sz="1000" dirty="0">
              <a:solidFill>
                <a:schemeClr val="tx1">
                  <a:lumMod val="85000"/>
                  <a:lumOff val="15000"/>
                </a:schemeClr>
              </a:solidFill>
              <a:latin typeface="Century Gothic"/>
            </a:endParaRPr>
          </a:p>
          <a:p>
            <a:pPr marL="342900" lvl="0" indent="-342900">
              <a:spcBef>
                <a:spcPct val="20000"/>
              </a:spcBef>
              <a:buFont typeface="Arial" pitchFamily="34" charset="0"/>
              <a:buChar char="•"/>
            </a:pPr>
            <a:r>
              <a:rPr lang="en-US" sz="2400" dirty="0" smtClean="0">
                <a:solidFill>
                  <a:schemeClr val="tx1">
                    <a:lumMod val="85000"/>
                    <a:lumOff val="15000"/>
                  </a:schemeClr>
                </a:solidFill>
                <a:latin typeface="Century Gothic"/>
              </a:rPr>
              <a:t>Conclusion: </a:t>
            </a:r>
          </a:p>
          <a:p>
            <a:pPr lvl="0">
              <a:spcBef>
                <a:spcPct val="20000"/>
              </a:spcBef>
            </a:pPr>
            <a:r>
              <a:rPr lang="en-US" sz="2400" dirty="0">
                <a:solidFill>
                  <a:schemeClr val="tx1">
                    <a:lumMod val="85000"/>
                    <a:lumOff val="15000"/>
                  </a:schemeClr>
                </a:solidFill>
                <a:latin typeface="Century Gothic"/>
              </a:rPr>
              <a:t>	</a:t>
            </a:r>
            <a:r>
              <a:rPr lang="en-US" sz="2400" dirty="0" smtClean="0">
                <a:solidFill>
                  <a:schemeClr val="tx1">
                    <a:lumMod val="85000"/>
                    <a:lumOff val="15000"/>
                  </a:schemeClr>
                </a:solidFill>
                <a:latin typeface="Century Gothic"/>
              </a:rPr>
              <a:t>Post-warehouse prison</a:t>
            </a:r>
            <a:endParaRPr lang="en-US" sz="2400" dirty="0">
              <a:solidFill>
                <a:schemeClr val="tx1">
                  <a:lumMod val="85000"/>
                  <a:lumOff val="15000"/>
                </a:schemeClr>
              </a:solidFill>
              <a:latin typeface="Century Gothic"/>
            </a:endParaRPr>
          </a:p>
        </p:txBody>
      </p:sp>
      <p:sp>
        <p:nvSpPr>
          <p:cNvPr id="7" name="TextBox 6"/>
          <p:cNvSpPr txBox="1"/>
          <p:nvPr/>
        </p:nvSpPr>
        <p:spPr>
          <a:xfrm>
            <a:off x="762000" y="5943600"/>
            <a:ext cx="7543800" cy="830997"/>
          </a:xfrm>
          <a:prstGeom prst="rect">
            <a:avLst/>
          </a:prstGeom>
          <a:noFill/>
        </p:spPr>
        <p:txBody>
          <a:bodyPr wrap="square" rtlCol="0">
            <a:spAutoFit/>
          </a:bodyPr>
          <a:lstStyle/>
          <a:p>
            <a:pPr algn="ctr"/>
            <a:r>
              <a:rPr lang="en-US" sz="1600" dirty="0" smtClean="0">
                <a:solidFill>
                  <a:schemeClr val="tx1">
                    <a:lumMod val="65000"/>
                    <a:lumOff val="35000"/>
                  </a:schemeClr>
                </a:solidFill>
              </a:rPr>
              <a:t>Thanks to the Dept. of Sociology, Anthropology &amp; Criminology at EMU for a development award that facilitated access to Shimane Asahi. Thanks to Alexandra Scarborough for inviting me and making all </a:t>
            </a:r>
            <a:r>
              <a:rPr lang="en-US" sz="1600" smtClean="0">
                <a:solidFill>
                  <a:schemeClr val="tx1">
                    <a:lumMod val="65000"/>
                    <a:lumOff val="35000"/>
                  </a:schemeClr>
                </a:solidFill>
              </a:rPr>
              <a:t>the arrangements</a:t>
            </a:r>
            <a:r>
              <a:rPr lang="en-US" sz="1600" dirty="0" smtClean="0">
                <a:solidFill>
                  <a:schemeClr val="tx1">
                    <a:lumMod val="65000"/>
                    <a:lumOff val="35000"/>
                  </a:schemeClr>
                </a:solidFill>
              </a:rPr>
              <a:t>.</a:t>
            </a:r>
            <a:endParaRPr lang="en-US" sz="1600" dirty="0">
              <a:solidFill>
                <a:schemeClr val="tx1">
                  <a:lumMod val="65000"/>
                  <a:lumOff val="3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481" y="3733800"/>
            <a:ext cx="3529095" cy="189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8757" y="1371600"/>
            <a:ext cx="1229011" cy="183668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746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400" dirty="0"/>
              <a:t>The </a:t>
            </a:r>
            <a:r>
              <a:rPr lang="en-US" sz="4400" dirty="0" smtClean="0"/>
              <a:t>warehouse prison problem</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47240"/>
            <a:ext cx="5257800" cy="4782160"/>
          </a:xfrm>
          <a:prstGeom prst="rect">
            <a:avLst/>
          </a:prstGeom>
        </p:spPr>
      </p:pic>
      <p:sp>
        <p:nvSpPr>
          <p:cNvPr id="5" name="TextBox 4"/>
          <p:cNvSpPr txBox="1"/>
          <p:nvPr/>
        </p:nvSpPr>
        <p:spPr>
          <a:xfrm>
            <a:off x="5943600" y="1771040"/>
            <a:ext cx="2819400" cy="4832092"/>
          </a:xfrm>
          <a:prstGeom prst="rect">
            <a:avLst/>
          </a:prstGeom>
          <a:noFill/>
        </p:spPr>
        <p:txBody>
          <a:bodyPr wrap="square" rtlCol="0">
            <a:spAutoFit/>
          </a:bodyPr>
          <a:lstStyle/>
          <a:p>
            <a:r>
              <a:rPr lang="en-US" sz="2200" dirty="0" smtClean="0">
                <a:solidFill>
                  <a:schemeClr val="tx1">
                    <a:lumMod val="65000"/>
                    <a:lumOff val="35000"/>
                  </a:schemeClr>
                </a:solidFill>
              </a:rPr>
              <a:t>From Supreme Court decision in        </a:t>
            </a:r>
            <a:r>
              <a:rPr lang="en-US" sz="2200" i="1" dirty="0" smtClean="0">
                <a:solidFill>
                  <a:schemeClr val="tx1">
                    <a:lumMod val="65000"/>
                    <a:lumOff val="35000"/>
                  </a:schemeClr>
                </a:solidFill>
              </a:rPr>
              <a:t>Brown v Plata</a:t>
            </a:r>
            <a:r>
              <a:rPr lang="en-US" sz="2200" dirty="0" smtClean="0">
                <a:solidFill>
                  <a:schemeClr val="tx1">
                    <a:lumMod val="65000"/>
                    <a:lumOff val="35000"/>
                  </a:schemeClr>
                </a:solidFill>
              </a:rPr>
              <a:t>. </a:t>
            </a:r>
          </a:p>
          <a:p>
            <a:endParaRPr lang="en-US" sz="2200" dirty="0">
              <a:solidFill>
                <a:schemeClr val="tx1">
                  <a:lumMod val="65000"/>
                  <a:lumOff val="35000"/>
                </a:schemeClr>
              </a:solidFill>
            </a:endParaRPr>
          </a:p>
          <a:p>
            <a:r>
              <a:rPr lang="en-US" sz="2200" dirty="0" smtClean="0">
                <a:solidFill>
                  <a:schemeClr val="tx1">
                    <a:lumMod val="65000"/>
                    <a:lumOff val="35000"/>
                  </a:schemeClr>
                </a:solidFill>
              </a:rPr>
              <a:t>California had to release 46,000 inmates  to get down to 137.5% of capacity in 2 years.</a:t>
            </a:r>
          </a:p>
          <a:p>
            <a:endParaRPr lang="en-US" sz="2200" dirty="0">
              <a:solidFill>
                <a:schemeClr val="tx1">
                  <a:lumMod val="65000"/>
                  <a:lumOff val="35000"/>
                </a:schemeClr>
              </a:solidFill>
            </a:endParaRPr>
          </a:p>
          <a:p>
            <a:r>
              <a:rPr lang="en-US" sz="2200" dirty="0" smtClean="0">
                <a:solidFill>
                  <a:schemeClr val="tx1">
                    <a:lumMod val="65000"/>
                    <a:lumOff val="35000"/>
                  </a:schemeClr>
                </a:solidFill>
              </a:rPr>
              <a:t>“Needless suffering and death have been well-documented.” </a:t>
            </a:r>
            <a:r>
              <a:rPr lang="en-US" sz="1600" dirty="0" smtClean="0">
                <a:solidFill>
                  <a:schemeClr val="tx1">
                    <a:lumMod val="65000"/>
                    <a:lumOff val="35000"/>
                  </a:schemeClr>
                </a:solidFill>
              </a:rPr>
              <a:t>(p 3)</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50243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sz="4000" dirty="0"/>
              <a:t>The “warehouse prison” </a:t>
            </a:r>
            <a:r>
              <a:rPr lang="en-US" sz="4000" dirty="0" smtClean="0"/>
              <a:t>problem </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1371600"/>
            <a:ext cx="4343400" cy="33249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95400"/>
            <a:ext cx="3479359" cy="5444490"/>
          </a:xfrm>
          <a:prstGeom prst="rect">
            <a:avLst/>
          </a:prstGeom>
        </p:spPr>
      </p:pic>
      <p:sp>
        <p:nvSpPr>
          <p:cNvPr id="6" name="TextBox 5"/>
          <p:cNvSpPr txBox="1"/>
          <p:nvPr/>
        </p:nvSpPr>
        <p:spPr>
          <a:xfrm>
            <a:off x="4267200" y="4901184"/>
            <a:ext cx="4495800" cy="1323439"/>
          </a:xfrm>
          <a:prstGeom prst="rect">
            <a:avLst/>
          </a:prstGeom>
          <a:noFill/>
        </p:spPr>
        <p:txBody>
          <a:bodyPr wrap="square" rtlCol="0">
            <a:spAutoFit/>
          </a:bodyPr>
          <a:lstStyle/>
          <a:p>
            <a:r>
              <a:rPr lang="en-US" sz="2000" dirty="0" smtClean="0"/>
              <a:t>More radical still was a proposed amendment to the state constitution requiring it to spend more on higher education than prisons…</a:t>
            </a:r>
            <a:endParaRPr lang="en-US" sz="2000" dirty="0"/>
          </a:p>
        </p:txBody>
      </p:sp>
    </p:spTree>
    <p:extLst>
      <p:ext uri="{BB962C8B-B14F-4D97-AF65-F5344CB8AC3E}">
        <p14:creationId xmlns:p14="http://schemas.microsoft.com/office/powerpoint/2010/main" val="322830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1460500"/>
          </a:xfrm>
        </p:spPr>
        <p:txBody>
          <a:bodyPr/>
          <a:lstStyle/>
          <a:p>
            <a:r>
              <a:rPr lang="en-US" sz="4000" dirty="0" smtClean="0"/>
              <a:t>How did we get here?</a:t>
            </a:r>
            <a:br>
              <a:rPr lang="en-US" sz="4000" dirty="0" smtClean="0"/>
            </a:br>
            <a:r>
              <a:rPr lang="en-US" sz="2800" dirty="0" smtClean="0"/>
              <a:t>“four-decade </a:t>
            </a:r>
            <a:r>
              <a:rPr lang="en-US" sz="2800" dirty="0"/>
              <a:t>mean season </a:t>
            </a:r>
            <a:r>
              <a:rPr lang="en-US" sz="2800" dirty="0" smtClean="0"/>
              <a:t>in corrections”*</a:t>
            </a: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25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152400" y="340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p:cNvGraphicFramePr>
          <p:nvPr>
            <p:extLst>
              <p:ext uri="{D42A27DB-BD31-4B8C-83A1-F6EECF244321}">
                <p14:modId xmlns:p14="http://schemas.microsoft.com/office/powerpoint/2010/main" val="1704485044"/>
              </p:ext>
            </p:extLst>
          </p:nvPr>
        </p:nvGraphicFramePr>
        <p:xfrm>
          <a:off x="533400" y="1676400"/>
          <a:ext cx="6096000" cy="4419600"/>
        </p:xfrm>
        <a:graphic>
          <a:graphicData uri="http://schemas.openxmlformats.org/presentationml/2006/ole">
            <mc:AlternateContent xmlns:mc="http://schemas.openxmlformats.org/markup-compatibility/2006">
              <mc:Choice xmlns:v="urn:schemas-microsoft-com:vml" Requires="v">
                <p:oleObj spid="_x0000_s3380" name="Worksheet" r:id="rId4" imgW="4533911" imgH="3177576" progId="Excel.Sheet.8">
                  <p:embed/>
                </p:oleObj>
              </mc:Choice>
              <mc:Fallback>
                <p:oleObj name="Worksheet" r:id="rId4" imgW="4533911" imgH="3177576" progId="Excel.Sheet.8">
                  <p:embed/>
                  <p:pic>
                    <p:nvPicPr>
                      <p:cNvPr id="0" name="Object 8"/>
                      <p:cNvPicPr>
                        <a:picLocks noChangeArrowheads="1"/>
                      </p:cNvPicPr>
                      <p:nvPr/>
                    </p:nvPicPr>
                    <p:blipFill>
                      <a:blip r:embed="rId5"/>
                      <a:srcRect/>
                      <a:stretch>
                        <a:fillRect/>
                      </a:stretch>
                    </p:blipFill>
                    <p:spPr bwMode="auto">
                      <a:xfrm>
                        <a:off x="533400" y="1676400"/>
                        <a:ext cx="6096000" cy="4419600"/>
                      </a:xfrm>
                      <a:prstGeom prst="rect">
                        <a:avLst/>
                      </a:prstGeom>
                      <a:noFill/>
                    </p:spPr>
                  </p:pic>
                </p:oleObj>
              </mc:Fallback>
            </mc:AlternateContent>
          </a:graphicData>
        </a:graphic>
      </p:graphicFrame>
      <p:sp>
        <p:nvSpPr>
          <p:cNvPr id="12" name="Rectangle 10"/>
          <p:cNvSpPr>
            <a:spLocks noChangeArrowheads="1"/>
          </p:cNvSpPr>
          <p:nvPr/>
        </p:nvSpPr>
        <p:spPr bwMode="auto">
          <a:xfrm>
            <a:off x="304800" y="3559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2108200" y="5943600"/>
            <a:ext cx="1752600" cy="276999"/>
          </a:xfrm>
          <a:prstGeom prst="rect">
            <a:avLst/>
          </a:prstGeom>
          <a:noFill/>
        </p:spPr>
        <p:txBody>
          <a:bodyPr wrap="square" rtlCol="0">
            <a:spAutoFit/>
          </a:bodyPr>
          <a:lstStyle/>
          <a:p>
            <a:r>
              <a:rPr lang="en-US" sz="1200" dirty="0">
                <a:latin typeface="Arial" pitchFamily="34" charset="0"/>
                <a:cs typeface="Arial" pitchFamily="34" charset="0"/>
              </a:rPr>
              <a:t>p</a:t>
            </a:r>
            <a:r>
              <a:rPr lang="en-US" sz="1200" dirty="0" smtClean="0">
                <a:latin typeface="Arial" pitchFamily="34" charset="0"/>
                <a:cs typeface="Arial" pitchFamily="34" charset="0"/>
              </a:rPr>
              <a:t>er 100,000 population</a:t>
            </a:r>
            <a:endParaRPr lang="en-US" sz="1200" dirty="0">
              <a:latin typeface="Arial" pitchFamily="34" charset="0"/>
              <a:cs typeface="Arial" pitchFamily="34" charset="0"/>
            </a:endParaRPr>
          </a:p>
        </p:txBody>
      </p:sp>
      <p:sp>
        <p:nvSpPr>
          <p:cNvPr id="16" name="TextBox 15"/>
          <p:cNvSpPr txBox="1"/>
          <p:nvPr/>
        </p:nvSpPr>
        <p:spPr>
          <a:xfrm>
            <a:off x="6858000" y="1993880"/>
            <a:ext cx="2057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Law &amp; Order</a:t>
            </a:r>
          </a:p>
          <a:p>
            <a:pPr marL="285750" indent="-285750">
              <a:buFont typeface="Arial" panose="020B0604020202020204" pitchFamily="34" charset="0"/>
              <a:buChar char="•"/>
            </a:pPr>
            <a:r>
              <a:rPr lang="en-US" dirty="0" smtClean="0"/>
              <a:t>War on Crime</a:t>
            </a:r>
          </a:p>
          <a:p>
            <a:pPr marL="285750" indent="-285750">
              <a:buFont typeface="Arial" panose="020B0604020202020204" pitchFamily="34" charset="0"/>
              <a:buChar char="•"/>
            </a:pPr>
            <a:r>
              <a:rPr lang="en-US" dirty="0" smtClean="0"/>
              <a:t>War on Drugs</a:t>
            </a:r>
          </a:p>
          <a:p>
            <a:pPr marL="285750" indent="-285750">
              <a:buFont typeface="Arial" panose="020B0604020202020204" pitchFamily="34" charset="0"/>
              <a:buChar char="•"/>
            </a:pPr>
            <a:r>
              <a:rPr lang="en-US" dirty="0" smtClean="0"/>
              <a:t>“Get Tough”</a:t>
            </a:r>
          </a:p>
          <a:p>
            <a:pPr marL="285750" indent="-285750">
              <a:buFont typeface="Arial" panose="020B0604020202020204" pitchFamily="34" charset="0"/>
              <a:buChar char="•"/>
            </a:pPr>
            <a:r>
              <a:rPr lang="en-US" dirty="0" smtClean="0"/>
              <a:t>3 Strikes</a:t>
            </a:r>
          </a:p>
          <a:p>
            <a:pPr marL="285750" indent="-285750">
              <a:buFont typeface="Arial" panose="020B0604020202020204" pitchFamily="34" charset="0"/>
              <a:buChar char="•"/>
            </a:pPr>
            <a:r>
              <a:rPr lang="en-US" dirty="0" smtClean="0"/>
              <a:t>Mandatory minimums</a:t>
            </a:r>
          </a:p>
          <a:p>
            <a:pPr marL="285750" indent="-285750">
              <a:buFont typeface="Arial" panose="020B0604020202020204" pitchFamily="34" charset="0"/>
              <a:buChar char="•"/>
            </a:pPr>
            <a:r>
              <a:rPr lang="en-US" dirty="0" smtClean="0"/>
              <a:t>Truth in Sentencing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Overcrowding</a:t>
            </a:r>
          </a:p>
          <a:p>
            <a:pPr marL="285750" indent="-285750">
              <a:buFont typeface="Arial" panose="020B0604020202020204" pitchFamily="34" charset="0"/>
              <a:buChar char="•"/>
            </a:pPr>
            <a:r>
              <a:rPr lang="en-US" dirty="0" smtClean="0"/>
              <a:t>Cut programs</a:t>
            </a:r>
            <a:endParaRPr lang="en-US" dirty="0"/>
          </a:p>
        </p:txBody>
      </p:sp>
      <p:sp>
        <p:nvSpPr>
          <p:cNvPr id="3" name="TextBox 2"/>
          <p:cNvSpPr txBox="1"/>
          <p:nvPr/>
        </p:nvSpPr>
        <p:spPr>
          <a:xfrm>
            <a:off x="609600" y="6258580"/>
            <a:ext cx="7924800" cy="523220"/>
          </a:xfrm>
          <a:prstGeom prst="rect">
            <a:avLst/>
          </a:prstGeom>
          <a:noFill/>
        </p:spPr>
        <p:txBody>
          <a:bodyPr wrap="square" rtlCol="0">
            <a:spAutoFit/>
          </a:bodyPr>
          <a:lstStyle/>
          <a:p>
            <a:pPr lvl="0">
              <a:spcBef>
                <a:spcPct val="20000"/>
              </a:spcBef>
            </a:pPr>
            <a:r>
              <a:rPr lang="en-US" sz="1400" dirty="0" smtClean="0">
                <a:solidFill>
                  <a:prstClr val="black">
                    <a:lumMod val="50000"/>
                    <a:lumOff val="50000"/>
                  </a:prstClr>
                </a:solidFill>
                <a:latin typeface="Century Gothic"/>
              </a:rPr>
              <a:t>*Cullen, quoted </a:t>
            </a:r>
            <a:r>
              <a:rPr lang="en-US" sz="1400" dirty="0">
                <a:solidFill>
                  <a:prstClr val="black">
                    <a:lumMod val="50000"/>
                    <a:lumOff val="50000"/>
                  </a:prstClr>
                </a:solidFill>
                <a:latin typeface="Century Gothic"/>
              </a:rPr>
              <a:t>in Leighton, Paul. 2014.  “A model prison for the next 50 years”: The high-tech, public private Shimane Asahi Rehabilitation Center. </a:t>
            </a:r>
            <a:r>
              <a:rPr lang="en-US" sz="1400" i="1" dirty="0">
                <a:solidFill>
                  <a:prstClr val="black">
                    <a:lumMod val="50000"/>
                    <a:lumOff val="50000"/>
                  </a:prstClr>
                </a:solidFill>
                <a:latin typeface="Century Gothic"/>
                <a:hlinkClick r:id="rId6"/>
              </a:rPr>
              <a:t>Justice Policy Journal</a:t>
            </a:r>
            <a:r>
              <a:rPr lang="en-US" sz="1400" dirty="0">
                <a:solidFill>
                  <a:prstClr val="black">
                    <a:lumMod val="50000"/>
                    <a:lumOff val="50000"/>
                  </a:prstClr>
                </a:solidFill>
                <a:latin typeface="Century Gothic"/>
                <a:hlinkClick r:id="rId6"/>
              </a:rPr>
              <a:t>, 11(1)</a:t>
            </a:r>
            <a:r>
              <a:rPr lang="en-US" sz="1400" dirty="0">
                <a:solidFill>
                  <a:prstClr val="black">
                    <a:lumMod val="50000"/>
                    <a:lumOff val="50000"/>
                  </a:prstClr>
                </a:solidFill>
                <a:latin typeface="Century Gothic"/>
              </a:rPr>
              <a:t>, </a:t>
            </a:r>
          </a:p>
        </p:txBody>
      </p:sp>
    </p:spTree>
    <p:extLst>
      <p:ext uri="{BB962C8B-B14F-4D97-AF65-F5344CB8AC3E}">
        <p14:creationId xmlns:p14="http://schemas.microsoft.com/office/powerpoint/2010/main" val="413076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z="4000" dirty="0" smtClean="0"/>
              <a:t>Remember, prison has little to do with the crime rate…</a:t>
            </a:r>
            <a:endParaRPr lang="en-US" sz="4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70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p:cNvGraphicFramePr>
          <p:nvPr>
            <p:extLst>
              <p:ext uri="{D42A27DB-BD31-4B8C-83A1-F6EECF244321}">
                <p14:modId xmlns:p14="http://schemas.microsoft.com/office/powerpoint/2010/main" val="2839701327"/>
              </p:ext>
            </p:extLst>
          </p:nvPr>
        </p:nvGraphicFramePr>
        <p:xfrm>
          <a:off x="1447800" y="1828800"/>
          <a:ext cx="6324600" cy="4648200"/>
        </p:xfrm>
        <a:graphic>
          <a:graphicData uri="http://schemas.openxmlformats.org/presentationml/2006/ole">
            <mc:AlternateContent xmlns:mc="http://schemas.openxmlformats.org/markup-compatibility/2006">
              <mc:Choice xmlns:v="urn:schemas-microsoft-com:vml" Requires="v">
                <p:oleObj spid="_x0000_s2352" name="Chart" r:id="rId4" imgW="4754487" imgH="3699966" progId="Excel.Chart.8">
                  <p:embed/>
                </p:oleObj>
              </mc:Choice>
              <mc:Fallback>
                <p:oleObj name="Chart" r:id="rId4" imgW="4754487" imgH="3699966" progId="Excel.Char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28800"/>
                        <a:ext cx="6324600" cy="4648200"/>
                      </a:xfrm>
                      <a:prstGeom prst="rect">
                        <a:avLst/>
                      </a:prstGeom>
                      <a:noFill/>
                    </p:spPr>
                  </p:pic>
                </p:oleObj>
              </mc:Fallback>
            </mc:AlternateContent>
          </a:graphicData>
        </a:graphic>
      </p:graphicFrame>
      <p:sp>
        <p:nvSpPr>
          <p:cNvPr id="9" name="Rectangle 10"/>
          <p:cNvSpPr>
            <a:spLocks noChangeArrowheads="1"/>
          </p:cNvSpPr>
          <p:nvPr/>
        </p:nvSpPr>
        <p:spPr bwMode="auto">
          <a:xfrm>
            <a:off x="152400" y="385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83360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447800"/>
          </a:xfrm>
        </p:spPr>
        <p:txBody>
          <a:bodyPr/>
          <a:lstStyle/>
          <a:p>
            <a:r>
              <a:rPr lang="en-US" sz="4400" dirty="0" smtClean="0"/>
              <a:t>… But can divert money from education and crime prevention</a:t>
            </a:r>
            <a:endParaRPr lang="en-US" sz="4400" dirty="0"/>
          </a:p>
        </p:txBody>
      </p:sp>
      <p:sp>
        <p:nvSpPr>
          <p:cNvPr id="3" name="Content Placeholder 2"/>
          <p:cNvSpPr>
            <a:spLocks noGrp="1"/>
          </p:cNvSpPr>
          <p:nvPr>
            <p:ph idx="1"/>
          </p:nvPr>
        </p:nvSpPr>
        <p:spPr>
          <a:xfrm>
            <a:off x="475488" y="2133600"/>
            <a:ext cx="8229600" cy="1828799"/>
          </a:xfrm>
        </p:spPr>
        <p:txBody>
          <a:bodyPr/>
          <a:lstStyle/>
          <a:p>
            <a:pPr marL="0" indent="0">
              <a:buNone/>
            </a:pPr>
            <a:r>
              <a:rPr lang="en-US" dirty="0" smtClean="0">
                <a:solidFill>
                  <a:schemeClr val="tx1">
                    <a:lumMod val="65000"/>
                    <a:lumOff val="35000"/>
                  </a:schemeClr>
                </a:solidFill>
              </a:rPr>
              <a:t>Building prisons instead of funding prevention is like </a:t>
            </a:r>
            <a:endParaRPr lang="en-US" dirty="0">
              <a:solidFill>
                <a:schemeClr val="tx1">
                  <a:lumMod val="65000"/>
                  <a:lumOff val="35000"/>
                </a:schemeClr>
              </a:solidFill>
            </a:endParaRPr>
          </a:p>
          <a:p>
            <a:pPr marL="0" indent="0">
              <a:buNone/>
            </a:pPr>
            <a:r>
              <a:rPr lang="en-US" dirty="0" smtClean="0">
                <a:solidFill>
                  <a:schemeClr val="tx1">
                    <a:lumMod val="65000"/>
                    <a:lumOff val="35000"/>
                  </a:schemeClr>
                </a:solidFill>
              </a:rPr>
              <a:t>mopping water off the floor while we let the tub overflow. Mopping harder may make some difference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464" y="3429000"/>
            <a:ext cx="3298736" cy="2880360"/>
          </a:xfrm>
          <a:prstGeom prst="rect">
            <a:avLst/>
          </a:prstGeom>
        </p:spPr>
      </p:pic>
      <p:sp>
        <p:nvSpPr>
          <p:cNvPr id="5" name="TextBox 4"/>
          <p:cNvSpPr txBox="1"/>
          <p:nvPr/>
        </p:nvSpPr>
        <p:spPr>
          <a:xfrm>
            <a:off x="533400" y="3328237"/>
            <a:ext cx="4800600" cy="2345257"/>
          </a:xfrm>
          <a:prstGeom prst="rect">
            <a:avLst/>
          </a:prstGeom>
          <a:noFill/>
        </p:spPr>
        <p:txBody>
          <a:bodyPr wrap="square" rtlCol="0">
            <a:spAutoFit/>
          </a:bodyPr>
          <a:lstStyle/>
          <a:p>
            <a:pPr lvl="0">
              <a:spcBef>
                <a:spcPct val="20000"/>
              </a:spcBef>
            </a:pPr>
            <a:r>
              <a:rPr lang="en-US" sz="2400" dirty="0">
                <a:solidFill>
                  <a:prstClr val="black">
                    <a:lumMod val="65000"/>
                    <a:lumOff val="35000"/>
                  </a:prstClr>
                </a:solidFill>
                <a:latin typeface="Century Gothic"/>
              </a:rPr>
              <a:t>but does not do anything about the open faucet.</a:t>
            </a:r>
          </a:p>
          <a:p>
            <a:pPr>
              <a:spcBef>
                <a:spcPct val="20000"/>
              </a:spcBef>
            </a:pPr>
            <a:endParaRPr lang="en-US" sz="2400" dirty="0" smtClean="0">
              <a:solidFill>
                <a:prstClr val="black">
                  <a:lumMod val="50000"/>
                  <a:lumOff val="50000"/>
                </a:prstClr>
              </a:solidFill>
              <a:latin typeface="Century Gothic"/>
            </a:endParaRPr>
          </a:p>
          <a:p>
            <a:pPr>
              <a:spcBef>
                <a:spcPct val="20000"/>
              </a:spcBef>
            </a:pPr>
            <a:r>
              <a:rPr lang="en-US" sz="2200" dirty="0" smtClean="0">
                <a:solidFill>
                  <a:prstClr val="black">
                    <a:lumMod val="50000"/>
                    <a:lumOff val="50000"/>
                  </a:prstClr>
                </a:solidFill>
                <a:latin typeface="Century Gothic"/>
              </a:rPr>
              <a:t>-</a:t>
            </a:r>
            <a:r>
              <a:rPr lang="en-US" sz="2200" dirty="0">
                <a:solidFill>
                  <a:prstClr val="black">
                    <a:lumMod val="50000"/>
                    <a:lumOff val="50000"/>
                  </a:prstClr>
                </a:solidFill>
                <a:latin typeface="Century Gothic"/>
              </a:rPr>
              <a:t>Elliott Currie</a:t>
            </a:r>
          </a:p>
          <a:p>
            <a:pPr>
              <a:spcBef>
                <a:spcPct val="20000"/>
              </a:spcBef>
            </a:pPr>
            <a:r>
              <a:rPr lang="en-US" sz="1600" dirty="0">
                <a:solidFill>
                  <a:prstClr val="black">
                    <a:lumMod val="50000"/>
                    <a:lumOff val="50000"/>
                  </a:prstClr>
                </a:solidFill>
                <a:latin typeface="Century Gothic"/>
              </a:rPr>
              <a:t>Quoted in Selman and Leighton. 2010. </a:t>
            </a:r>
            <a:r>
              <a:rPr lang="en-US" sz="1600" i="1" dirty="0">
                <a:solidFill>
                  <a:prstClr val="black">
                    <a:lumMod val="50000"/>
                    <a:lumOff val="50000"/>
                  </a:prstClr>
                </a:solidFill>
                <a:latin typeface="Century Gothic"/>
              </a:rPr>
              <a:t>Punishment for Sale</a:t>
            </a:r>
            <a:r>
              <a:rPr lang="en-US" sz="1600" dirty="0">
                <a:solidFill>
                  <a:prstClr val="black">
                    <a:lumMod val="50000"/>
                    <a:lumOff val="50000"/>
                  </a:prstClr>
                </a:solidFill>
                <a:latin typeface="Century Gothic"/>
              </a:rPr>
              <a:t>. (p 26)</a:t>
            </a:r>
            <a:r>
              <a:rPr lang="en-US" sz="2400" dirty="0">
                <a:solidFill>
                  <a:prstClr val="black">
                    <a:lumMod val="50000"/>
                    <a:lumOff val="50000"/>
                  </a:prstClr>
                </a:solidFill>
                <a:latin typeface="Century Gothic"/>
              </a:rPr>
              <a:t> </a:t>
            </a:r>
            <a:endParaRPr lang="en-US" sz="2400" dirty="0" smtClean="0">
              <a:solidFill>
                <a:prstClr val="black">
                  <a:lumMod val="50000"/>
                  <a:lumOff val="50000"/>
                </a:prstClr>
              </a:solidFill>
              <a:latin typeface="Century Gothic"/>
            </a:endParaRPr>
          </a:p>
        </p:txBody>
      </p:sp>
      <p:sp>
        <p:nvSpPr>
          <p:cNvPr id="6" name="TextBox 5"/>
          <p:cNvSpPr txBox="1"/>
          <p:nvPr/>
        </p:nvSpPr>
        <p:spPr>
          <a:xfrm>
            <a:off x="1600200" y="6433959"/>
            <a:ext cx="5638800" cy="276999"/>
          </a:xfrm>
          <a:prstGeom prst="rect">
            <a:avLst/>
          </a:prstGeom>
          <a:noFill/>
        </p:spPr>
        <p:txBody>
          <a:bodyPr wrap="square" rtlCol="0">
            <a:spAutoFit/>
          </a:bodyPr>
          <a:lstStyle/>
          <a:p>
            <a:r>
              <a:rPr lang="en-US" sz="1200" dirty="0" smtClean="0">
                <a:solidFill>
                  <a:prstClr val="black">
                    <a:lumMod val="50000"/>
                    <a:lumOff val="50000"/>
                  </a:prstClr>
                </a:solidFill>
              </a:rPr>
              <a:t>Photo: Tom </a:t>
            </a:r>
            <a:r>
              <a:rPr lang="en-US" sz="1200" dirty="0">
                <a:solidFill>
                  <a:prstClr val="black">
                    <a:lumMod val="50000"/>
                    <a:lumOff val="50000"/>
                  </a:prstClr>
                </a:solidFill>
              </a:rPr>
              <a:t>Jenkins, </a:t>
            </a:r>
            <a:r>
              <a:rPr lang="en-US" sz="1200" dirty="0">
                <a:solidFill>
                  <a:prstClr val="black">
                    <a:lumMod val="50000"/>
                    <a:lumOff val="50000"/>
                  </a:prstClr>
                </a:solidFill>
                <a:hlinkClick r:id="rId3"/>
              </a:rPr>
              <a:t>http://</a:t>
            </a:r>
            <a:r>
              <a:rPr lang="en-US" sz="1200" dirty="0" smtClean="0">
                <a:solidFill>
                  <a:prstClr val="black">
                    <a:lumMod val="50000"/>
                    <a:lumOff val="50000"/>
                  </a:prstClr>
                </a:solidFill>
                <a:hlinkClick r:id="rId3"/>
              </a:rPr>
              <a:t>www.asla.org/awards/2007/07winners/290_mesa.html</a:t>
            </a:r>
            <a:r>
              <a:rPr lang="en-US" sz="1200" dirty="0" smtClean="0">
                <a:solidFill>
                  <a:prstClr val="black">
                    <a:lumMod val="50000"/>
                    <a:lumOff val="50000"/>
                  </a:prstClr>
                </a:solidFill>
              </a:rPr>
              <a:t>  </a:t>
            </a:r>
            <a:endParaRPr lang="en-US" sz="1200" dirty="0">
              <a:solidFill>
                <a:prstClr val="black">
                  <a:lumMod val="50000"/>
                  <a:lumOff val="50000"/>
                </a:prstClr>
              </a:solidFill>
            </a:endParaRPr>
          </a:p>
        </p:txBody>
      </p:sp>
      <p:sp>
        <p:nvSpPr>
          <p:cNvPr id="7" name="TextBox 6"/>
          <p:cNvSpPr txBox="1"/>
          <p:nvPr/>
        </p:nvSpPr>
        <p:spPr>
          <a:xfrm>
            <a:off x="609600" y="5847695"/>
            <a:ext cx="3986784" cy="400110"/>
          </a:xfrm>
          <a:prstGeom prst="rect">
            <a:avLst/>
          </a:prstGeom>
          <a:noFill/>
          <a:ln w="12700">
            <a:solidFill>
              <a:schemeClr val="tx1"/>
            </a:solidFill>
          </a:ln>
        </p:spPr>
        <p:txBody>
          <a:bodyPr wrap="square" rtlCol="0">
            <a:spAutoFit/>
          </a:bodyPr>
          <a:lstStyle/>
          <a:p>
            <a:pPr lvl="0">
              <a:spcBef>
                <a:spcPct val="20000"/>
              </a:spcBef>
            </a:pPr>
            <a:r>
              <a:rPr lang="en-US" sz="2000" dirty="0">
                <a:solidFill>
                  <a:prstClr val="black">
                    <a:lumMod val="75000"/>
                    <a:lumOff val="25000"/>
                  </a:prstClr>
                </a:solidFill>
                <a:latin typeface="Century Gothic"/>
              </a:rPr>
              <a:t>MOP HARDER + CLOSE FAUCET</a:t>
            </a:r>
          </a:p>
        </p:txBody>
      </p:sp>
    </p:spTree>
    <p:extLst>
      <p:ext uri="{BB962C8B-B14F-4D97-AF65-F5344CB8AC3E}">
        <p14:creationId xmlns:p14="http://schemas.microsoft.com/office/powerpoint/2010/main" val="1689060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3711</TotalTime>
  <Words>1659</Words>
  <Application>Microsoft Office PowerPoint</Application>
  <PresentationFormat>On-screen Show (4:3)</PresentationFormat>
  <Paragraphs>228</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Executive</vt:lpstr>
      <vt:lpstr>Worksheet</vt:lpstr>
      <vt:lpstr>Chart</vt:lpstr>
      <vt:lpstr>Thinking about a model post-warehouse prison</vt:lpstr>
      <vt:lpstr>The warehouse prison problem </vt:lpstr>
      <vt:lpstr>Prison reform: what’s at stake</vt:lpstr>
      <vt:lpstr>Roadmap</vt:lpstr>
      <vt:lpstr>The warehouse prison problem</vt:lpstr>
      <vt:lpstr>The “warehouse prison” problem </vt:lpstr>
      <vt:lpstr>How did we get here? “four-decade mean season in corrections”*</vt:lpstr>
      <vt:lpstr>Remember, prison has little to do with the crime rate…</vt:lpstr>
      <vt:lpstr>… But can divert money from education and crime prevention</vt:lpstr>
      <vt:lpstr>Criminal Justice-Industrial Complex “Bodies destined for profitable punishment”</vt:lpstr>
      <vt:lpstr>Military-Industrial Complex</vt:lpstr>
      <vt:lpstr>Criminal Justice-Industrial Complex “Bodies destined for profitable punishment”</vt:lpstr>
      <vt:lpstr>Private Prisons</vt:lpstr>
      <vt:lpstr>PowerPoint Presentation</vt:lpstr>
      <vt:lpstr>Japan</vt:lpstr>
      <vt:lpstr>1999 Act on Promotion of  Private Finance Initiative (PFI)</vt:lpstr>
      <vt:lpstr>Shimane Asahi Rehabilitation Center</vt:lpstr>
      <vt:lpstr>Shimane Asahi Rehabilitation Center</vt:lpstr>
      <vt:lpstr>Shimane Asahi Rehabilitation Center</vt:lpstr>
      <vt:lpstr>US private prisons v Japanese PFI</vt:lpstr>
      <vt:lpstr>3 “pillars” of Shimane Asahi</vt:lpstr>
      <vt:lpstr>Technology &amp; innovation I</vt:lpstr>
      <vt:lpstr>Technology &amp; innovation II</vt:lpstr>
      <vt:lpstr>Programs I</vt:lpstr>
      <vt:lpstr>Programs II</vt:lpstr>
      <vt:lpstr>Programs III (Giving Back)</vt:lpstr>
      <vt:lpstr>Regional Engagement</vt:lpstr>
      <vt:lpstr>Conclusion: Toward a US post-warehouse model prison</vt:lpstr>
      <vt:lpstr>The post-warehouse prison</vt:lpstr>
      <vt:lpstr>The post-warehouse prison</vt:lpstr>
      <vt:lpstr>The post-warehouse prison</vt:lpstr>
      <vt:lpstr>The post-warehouse prison</vt:lpstr>
      <vt:lpstr>The post-warehouse prison</vt:lpstr>
      <vt:lpstr>PowerPoint Presentation</vt:lpstr>
    </vt:vector>
  </TitlesOfParts>
  <Company>Eastern Michigan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prison presentation</dc:title>
  <dc:creator>P Leighton</dc:creator>
  <cp:lastModifiedBy>Paul</cp:lastModifiedBy>
  <cp:revision>423</cp:revision>
  <cp:lastPrinted>2014-04-10T02:32:46Z</cp:lastPrinted>
  <dcterms:created xsi:type="dcterms:W3CDTF">2011-07-13T01:42:24Z</dcterms:created>
  <dcterms:modified xsi:type="dcterms:W3CDTF">2014-06-10T01:17:03Z</dcterms:modified>
</cp:coreProperties>
</file>