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74" r:id="rId6"/>
    <p:sldId id="275" r:id="rId7"/>
    <p:sldId id="276" r:id="rId8"/>
    <p:sldId id="266" r:id="rId9"/>
    <p:sldId id="277" r:id="rId10"/>
    <p:sldId id="278" r:id="rId11"/>
    <p:sldId id="279" r:id="rId12"/>
    <p:sldId id="263" r:id="rId13"/>
    <p:sldId id="270" r:id="rId14"/>
    <p:sldId id="28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4924-6C0D-4C1D-89DB-3BB7BAE60E0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226E-7AAC-4E0C-B12D-12A2280CB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fld id="{9CD31C87-AD83-4E33-8027-80A5AA3B6842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Highlight inmates comparison GEO = Michigan or New York (if we don’t count parole or probation); CCA = Florida</a:t>
            </a:r>
          </a:p>
          <a:p>
            <a:pPr eaLnBrk="1" hangingPunct="1"/>
            <a:r>
              <a:rPr lang="en-US" smtClean="0"/>
              <a:t>Fiscal Responsibility comparison GEO smaller than Georgia; CCA = Michigan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7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EC70-E2BF-481A-9BBA-3E4F97540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5DD5B7-7904-49AB-8885-264F50CEA60C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1F0FFC-E94C-47CD-83EE-93570DCF2A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amazon.com/gp/redirect.html?ie=UTF8&amp;location=https://www.amazon.com/gp/yourstore?ie=UTF8&amp;ref_=pd_irl_gw&amp;signIn=1&amp;tag=stopviolence&amp;linkCode=ur2&amp;camp=1789&amp;creative=3909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ulsjusticepage.com/paul/pauls-cv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paulsjusticepage.com/paul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amazon.com/gp/redirect.html?ie=UTF8&amp;location=https://www.amazon.com/gp/yourstore?ie=UTF8&amp;ref_=pd_irl_gw&amp;signIn=1&amp;tag=stopviolence&amp;linkCode=ur2&amp;camp=1789&amp;creative=39095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4648200" cy="2971800"/>
          </a:xfrm>
        </p:spPr>
        <p:txBody>
          <a:bodyPr/>
          <a:lstStyle/>
          <a:p>
            <a:r>
              <a:rPr lang="en-US" sz="5400" dirty="0" smtClean="0">
                <a:effectLst/>
              </a:rPr>
              <a:t>The Problems with Private Prisons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 Paul Leighton</a:t>
            </a:r>
          </a:p>
          <a:p>
            <a:r>
              <a:rPr lang="en-US" sz="2800" b="1" dirty="0" smtClean="0"/>
              <a:t>Eastern Michigan University</a:t>
            </a:r>
            <a:endParaRPr lang="en-US" sz="2800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914400"/>
            <a:ext cx="1778000" cy="26670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Presented at A Statewide Forum on Privatization of Prisons, Mass Incarceration and Prison Reform in Michigan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400" dirty="0" smtClean="0"/>
              <a:t>Eastern Michigan University – April 13,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432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Save 5% but weaken Michigan economy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vel 4"/>
          <p:cNvSpPr/>
          <p:nvPr/>
        </p:nvSpPr>
        <p:spPr>
          <a:xfrm>
            <a:off x="990600" y="1905000"/>
            <a:ext cx="2057400" cy="990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Public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5000" y="1889759"/>
            <a:ext cx="2042160" cy="10058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dirty="0" smtClean="0"/>
              <a:t>Private</a:t>
            </a:r>
            <a:endParaRPr lang="en-US" sz="2800" dirty="0"/>
          </a:p>
        </p:txBody>
      </p:sp>
      <p:sp>
        <p:nvSpPr>
          <p:cNvPr id="9" name="Left-Up Arrow 8"/>
          <p:cNvSpPr/>
          <p:nvPr/>
        </p:nvSpPr>
        <p:spPr>
          <a:xfrm rot="5400000">
            <a:off x="4873752" y="2822448"/>
            <a:ext cx="1066800" cy="136550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0480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$</a:t>
            </a:r>
            <a:endParaRPr lang="en-US" sz="6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05000" cy="183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Up Arrow 5"/>
          <p:cNvSpPr/>
          <p:nvPr/>
        </p:nvSpPr>
        <p:spPr>
          <a:xfrm>
            <a:off x="2819400" y="2971800"/>
            <a:ext cx="1219200" cy="1066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28800" y="5029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563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 out of state for supplies, food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57" y="3357483"/>
            <a:ext cx="2066544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6400800" y="4267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4572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Michigan salaries</a:t>
            </a:r>
            <a:endParaRPr lang="en-US" sz="1600" dirty="0"/>
          </a:p>
        </p:txBody>
      </p:sp>
      <p:sp>
        <p:nvSpPr>
          <p:cNvPr id="14" name="Down Arrow 13"/>
          <p:cNvSpPr/>
          <p:nvPr/>
        </p:nvSpPr>
        <p:spPr>
          <a:xfrm>
            <a:off x="7239000" y="4267200"/>
            <a:ext cx="1371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5257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CEO pay, Wall St lawyers &amp; consultants, lobbying, campaign donations, supplies, food,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Data about cost savings unclear, need to privatize more to get better data….</a:t>
            </a:r>
          </a:p>
          <a:p>
            <a:endParaRPr lang="en-US" dirty="0"/>
          </a:p>
          <a:p>
            <a:r>
              <a:rPr lang="en-US" dirty="0" smtClean="0"/>
              <a:t>Comparison based on daily rate for 90% occupancy, but if we are only using 86% occupancy, then actual cost per inmate is higher – NEED TO USE ACTUAL AMOUNTS PAID &amp; NUMBER OF INMATES HOUSED</a:t>
            </a:r>
          </a:p>
          <a:p>
            <a:r>
              <a:rPr lang="en-US" dirty="0" smtClean="0"/>
              <a:t>Cost to state for privatization – prepare proposals, evaluate bids, negotiate contract, monitor. IF WE DID NOT HAVE PRIVATIZATION, THEN STATE WOULD NOT INCUR THESE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Contract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and flawed systems of monitoring</a:t>
            </a:r>
          </a:p>
          <a:p>
            <a:r>
              <a:rPr lang="en-US" dirty="0" smtClean="0"/>
              <a:t>Companies deal with more contracts and better understand the profit-making potential of certain contractual language</a:t>
            </a:r>
          </a:p>
          <a:p>
            <a:pPr lvl="1"/>
            <a:r>
              <a:rPr lang="en-US" sz="1800" dirty="0" smtClean="0"/>
              <a:t>Maintenance</a:t>
            </a:r>
          </a:p>
          <a:p>
            <a:r>
              <a:rPr lang="en-US" dirty="0" smtClean="0"/>
              <a:t>Few penalties for violating contract, insufficient for deterrence</a:t>
            </a:r>
          </a:p>
          <a:p>
            <a:r>
              <a:rPr lang="en-US" dirty="0" smtClean="0"/>
              <a:t>“Take or Pay”: Pay for 90 or 95% occupancy regardless of actual number of inmates </a:t>
            </a:r>
          </a:p>
          <a:p>
            <a:pPr lvl="1"/>
            <a:r>
              <a:rPr lang="en-US" sz="1800" dirty="0" smtClean="0"/>
              <a:t>guaranteed revenue for corporation, questionable benefits for </a:t>
            </a:r>
            <a:r>
              <a:rPr lang="en-US" sz="1800" dirty="0" err="1" smtClean="0"/>
              <a:t>govt</a:t>
            </a:r>
            <a:r>
              <a:rPr lang="en-US" sz="1800" dirty="0" smtClean="0"/>
              <a:t> that pays for “ghost” inmates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298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Questionable legitimacy</a:t>
            </a:r>
          </a:p>
          <a:p>
            <a:r>
              <a:rPr lang="en-US" dirty="0" smtClean="0"/>
              <a:t>Poor transparency (</a:t>
            </a:r>
            <a:r>
              <a:rPr lang="en-US" dirty="0" err="1" smtClean="0"/>
              <a:t>corp</a:t>
            </a:r>
            <a:r>
              <a:rPr lang="en-US" dirty="0" smtClean="0"/>
              <a:t> secrets)</a:t>
            </a:r>
          </a:p>
          <a:p>
            <a:r>
              <a:rPr lang="en-US" dirty="0" smtClean="0"/>
              <a:t>Poor contracts </a:t>
            </a:r>
          </a:p>
          <a:p>
            <a:r>
              <a:rPr lang="en-US" dirty="0" smtClean="0"/>
              <a:t>Little cost savings</a:t>
            </a:r>
          </a:p>
          <a:p>
            <a:r>
              <a:rPr lang="en-US" dirty="0" smtClean="0"/>
              <a:t>Add to inequality </a:t>
            </a:r>
          </a:p>
          <a:p>
            <a:r>
              <a:rPr lang="en-US" dirty="0" smtClean="0"/>
              <a:t>Weaken state economy</a:t>
            </a:r>
          </a:p>
          <a:p>
            <a:r>
              <a:rPr lang="en-US" dirty="0" smtClean="0"/>
              <a:t>Add to prison-industrial </a:t>
            </a:r>
          </a:p>
          <a:p>
            <a:pPr marL="0" indent="0">
              <a:buNone/>
            </a:pPr>
            <a:r>
              <a:rPr lang="en-US" dirty="0" smtClean="0"/>
              <a:t>complex/vested interests in more </a:t>
            </a:r>
          </a:p>
          <a:p>
            <a:pPr marL="0" indent="0">
              <a:buNone/>
            </a:pPr>
            <a:r>
              <a:rPr lang="en-US" dirty="0" smtClean="0"/>
              <a:t>unjust mass incarceration</a:t>
            </a:r>
          </a:p>
          <a:p>
            <a:r>
              <a:rPr lang="en-US" dirty="0" smtClean="0"/>
              <a:t>Corporate interests corrupt </a:t>
            </a:r>
          </a:p>
          <a:p>
            <a:pPr marL="0" indent="0">
              <a:buNone/>
            </a:pPr>
            <a:r>
              <a:rPr lang="en-US" dirty="0" smtClean="0"/>
              <a:t>democratic policy- making about </a:t>
            </a:r>
          </a:p>
          <a:p>
            <a:pPr marL="0" indent="0">
              <a:buNone/>
            </a:pPr>
            <a:r>
              <a:rPr lang="en-US" dirty="0" smtClean="0"/>
              <a:t>justice and public safety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05621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8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010400" cy="5029200"/>
          </a:xfrm>
          <a:solidFill>
            <a:schemeClr val="bg1">
              <a:lumMod val="85000"/>
            </a:schemeClr>
          </a:solidFill>
        </p:spPr>
        <p:txBody>
          <a:bodyPr lIns="548640" tIns="457200" rIns="548640" bIns="182880"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Dr. Paul Leighton is a professor in the Department of Sociology, Anthropology &amp; Criminology at Eastern Michigan University. 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More information about him is available on his website,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paulsjusticepage.com/paul/pauls-cv.htm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I believe and hope my use of the images in this 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Presentation is </a:t>
            </a:r>
            <a:r>
              <a:rPr lang="en-US" sz="1600" dirty="0" smtClean="0">
                <a:solidFill>
                  <a:schemeClr val="tx2"/>
                </a:solidFill>
              </a:rPr>
              <a:t>covered by ‘fair use.’ Requests to 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remove </a:t>
            </a:r>
            <a:r>
              <a:rPr lang="en-US" sz="1600" dirty="0" smtClean="0">
                <a:solidFill>
                  <a:schemeClr val="tx2"/>
                </a:solidFill>
              </a:rPr>
              <a:t>materials </a:t>
            </a:r>
            <a:r>
              <a:rPr lang="en-US" sz="1600" dirty="0" smtClean="0">
                <a:solidFill>
                  <a:schemeClr val="tx2"/>
                </a:solidFill>
              </a:rPr>
              <a:t>should be </a:t>
            </a:r>
            <a:r>
              <a:rPr lang="en-US" sz="1600" dirty="0" smtClean="0">
                <a:solidFill>
                  <a:schemeClr val="tx2"/>
                </a:solidFill>
              </a:rPr>
              <a:t>sent to the presenter 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through </a:t>
            </a:r>
            <a:r>
              <a:rPr lang="en-US" sz="1600" dirty="0" smtClean="0">
                <a:solidFill>
                  <a:schemeClr val="tx2"/>
                </a:solidFill>
              </a:rPr>
              <a:t>his address on this page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chemeClr val="tx2"/>
                </a:solidFill>
                <a:hlinkClick r:id="rId4"/>
              </a:rPr>
              <a:t>paulsjusticepage.com/paul.htm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36" y="3657600"/>
            <a:ext cx="1163664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</p:spPr>
      </p:pic>
      <p:sp>
        <p:nvSpPr>
          <p:cNvPr id="8" name="TextBox 7"/>
          <p:cNvSpPr txBox="1"/>
          <p:nvPr/>
        </p:nvSpPr>
        <p:spPr>
          <a:xfrm>
            <a:off x="609600" y="5663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Eastern Michigan University, April 13, 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87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Nominal privatization: contracting for construction, food, medical care, education</a:t>
            </a:r>
            <a:endParaRPr lang="en-US" sz="2800" dirty="0"/>
          </a:p>
          <a:p>
            <a:r>
              <a:rPr lang="en-US" sz="2800" dirty="0" smtClean="0"/>
              <a:t>Operational privatization: private </a:t>
            </a:r>
            <a:r>
              <a:rPr lang="en-US" sz="2800" dirty="0"/>
              <a:t>company </a:t>
            </a:r>
            <a:r>
              <a:rPr lang="en-US" sz="2800" i="1" dirty="0" smtClean="0"/>
              <a:t>operates</a:t>
            </a:r>
            <a:r>
              <a:rPr lang="en-US" sz="2800" dirty="0" smtClean="0"/>
              <a:t> </a:t>
            </a:r>
            <a:r>
              <a:rPr lang="en-US" sz="2800" dirty="0"/>
              <a:t>a facility owned by the government </a:t>
            </a:r>
            <a:r>
              <a:rPr lang="en-US" sz="2800" dirty="0" smtClean="0"/>
              <a:t>and/or </a:t>
            </a:r>
            <a:r>
              <a:rPr lang="en-US" sz="2800" i="1" dirty="0" smtClean="0"/>
              <a:t>manages</a:t>
            </a:r>
            <a:r>
              <a:rPr lang="en-US" sz="2800" dirty="0" smtClean="0"/>
              <a:t> </a:t>
            </a:r>
            <a:r>
              <a:rPr lang="en-US" sz="2800" dirty="0"/>
              <a:t>inmates in a prison that the company </a:t>
            </a:r>
            <a:r>
              <a:rPr lang="en-US" sz="2800" i="1" dirty="0"/>
              <a:t>owns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4" name="Right Arrow 3"/>
          <p:cNvSpPr/>
          <p:nvPr/>
        </p:nvSpPr>
        <p:spPr>
          <a:xfrm flipV="1">
            <a:off x="304800" y="3124200"/>
            <a:ext cx="4572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419600"/>
            <a:ext cx="2209799" cy="8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0" y="4419600"/>
            <a:ext cx="2806090" cy="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Both are real Estate Investment Trusts – pay no federal tax and distribute money to wealthy shareholders </a:t>
            </a:r>
            <a:r>
              <a:rPr lang="en-US" dirty="0" smtClean="0">
                <a:latin typeface="+mj-lt"/>
              </a:rPr>
              <a:t>instead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48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 private police (power to arrest, use deadly force)</a:t>
            </a:r>
          </a:p>
          <a:p>
            <a:r>
              <a:rPr lang="en-US" b="1" dirty="0" smtClean="0"/>
              <a:t>No private courts</a:t>
            </a:r>
          </a:p>
          <a:p>
            <a:r>
              <a:rPr lang="en-US" b="1" dirty="0" smtClean="0"/>
              <a:t>Why are private prisons morally acceptable then?</a:t>
            </a:r>
          </a:p>
          <a:p>
            <a:endParaRPr lang="en-US" dirty="0"/>
          </a:p>
          <a:p>
            <a:r>
              <a:rPr lang="en-US" dirty="0" smtClean="0"/>
              <a:t>Would a privatized death row be acceptable?</a:t>
            </a:r>
          </a:p>
          <a:p>
            <a:r>
              <a:rPr lang="en-US" dirty="0" smtClean="0"/>
              <a:t>Contract out executions if it saved 10%?</a:t>
            </a:r>
          </a:p>
          <a:p>
            <a:r>
              <a:rPr lang="en-US" dirty="0" smtClean="0"/>
              <a:t>Have a contractor run whole state prison system? </a:t>
            </a:r>
          </a:p>
          <a:p>
            <a:endParaRPr lang="en-US" dirty="0" smtClean="0"/>
          </a:p>
          <a:p>
            <a:r>
              <a:rPr lang="en-US" dirty="0" smtClean="0"/>
              <a:t>If NO, then why are we going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down this road?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/>
              <a:t>War on </a:t>
            </a:r>
            <a:r>
              <a:rPr lang="en-US" dirty="0" smtClean="0"/>
              <a:t>Crime/Drugs         </a:t>
            </a:r>
            <a:r>
              <a:rPr lang="en-US" dirty="0"/>
              <a:t>Incarceration </a:t>
            </a:r>
            <a:r>
              <a:rPr lang="en-US" dirty="0" smtClean="0"/>
              <a:t>Binge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Overcrowding, need more prisons while promising smaller </a:t>
            </a:r>
            <a:r>
              <a:rPr lang="en-US" dirty="0" err="1" smtClean="0"/>
              <a:t>govt</a:t>
            </a:r>
            <a:r>
              <a:rPr lang="en-US" dirty="0" smtClean="0"/>
              <a:t>/lower taxes</a:t>
            </a:r>
          </a:p>
          <a:p>
            <a:r>
              <a:rPr lang="en-US" dirty="0" smtClean="0"/>
              <a:t>Private prisons raised money from “public” [wealthy] to continue incarceration binge of poor and profit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848600" y="60960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9702"/>
            <a:ext cx="3829047" cy="29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5052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Private prisons were born from unjust policy; they depend on its continuation </a:t>
            </a:r>
            <a:r>
              <a:rPr lang="en-US" sz="2400" dirty="0">
                <a:latin typeface="+mj-lt"/>
              </a:rPr>
              <a:t>for growth and </a:t>
            </a:r>
            <a:r>
              <a:rPr lang="en-US" sz="2400" dirty="0" smtClean="0">
                <a:latin typeface="+mj-lt"/>
              </a:rPr>
              <a:t>profit – need “raw materials” and “Bodies destined for profitable punishment”</a:t>
            </a:r>
          </a:p>
        </p:txBody>
      </p:sp>
    </p:spTree>
    <p:extLst>
      <p:ext uri="{BB962C8B-B14F-4D97-AF65-F5344CB8AC3E}">
        <p14:creationId xmlns:p14="http://schemas.microsoft.com/office/powerpoint/2010/main" val="307090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Add to Prison-Industrial Complex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From General/President Eisenhower’s warning of Military-Industrial Complex</a:t>
            </a:r>
          </a:p>
          <a:p>
            <a:pPr lvl="1"/>
            <a:r>
              <a:rPr lang="en-US" sz="2200" dirty="0" smtClean="0"/>
              <a:t>New permanent </a:t>
            </a:r>
            <a:r>
              <a:rPr lang="en-US" sz="2200" dirty="0"/>
              <a:t>armaments industry of “vast proportions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 smtClean="0"/>
              <a:t>“We </a:t>
            </a:r>
            <a:r>
              <a:rPr lang="en-US" sz="2200" dirty="0"/>
              <a:t>must guard against the acquisition of unwarranted </a:t>
            </a:r>
            <a:r>
              <a:rPr lang="en-US" sz="2200" dirty="0" smtClean="0"/>
              <a:t>influence… The </a:t>
            </a:r>
            <a:r>
              <a:rPr lang="en-US" sz="2200" dirty="0"/>
              <a:t>potential for the disastrous rise of misplaced power exists and will persist. We must never let the weight of this combination endanger our liberties or democratic processes</a:t>
            </a:r>
            <a:r>
              <a:rPr lang="en-US" sz="2200" dirty="0" smtClean="0"/>
              <a:t>.</a:t>
            </a:r>
          </a:p>
          <a:p>
            <a:r>
              <a:rPr lang="en-US" sz="3000" dirty="0" smtClean="0"/>
              <a:t>Complex forms policy in own interest, minimizes outside scrutiny and accountability</a:t>
            </a:r>
          </a:p>
          <a:p>
            <a:pPr lvl="1"/>
            <a:r>
              <a:rPr lang="en-US" sz="2200" dirty="0" smtClean="0"/>
              <a:t>“Iron Triangle” of legislators, bureaucrats and </a:t>
            </a:r>
            <a:r>
              <a:rPr lang="en-US" sz="2200" dirty="0" err="1" smtClean="0"/>
              <a:t>corp</a:t>
            </a:r>
            <a:r>
              <a:rPr lang="en-US" sz="2200" dirty="0" smtClean="0"/>
              <a:t> interests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0"/>
            <a:ext cx="4114800" cy="13036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5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z="4000" dirty="0" smtClean="0"/>
              <a:t>“Endanger democratic processes”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GEO Group, 2010 Annual Report “Risk Factors”:</a:t>
            </a:r>
          </a:p>
          <a:p>
            <a:r>
              <a:rPr lang="en-US" sz="2200" dirty="0"/>
              <a:t>the demand for our </a:t>
            </a:r>
            <a:r>
              <a:rPr lang="en-US" sz="2200" dirty="0" smtClean="0"/>
              <a:t>services could </a:t>
            </a:r>
            <a:r>
              <a:rPr lang="en-US" sz="2200" dirty="0"/>
              <a:t>be adversely affected by </a:t>
            </a:r>
            <a:r>
              <a:rPr lang="en-US" sz="2200" dirty="0" smtClean="0"/>
              <a:t>the </a:t>
            </a:r>
            <a:r>
              <a:rPr lang="en-US" sz="2200" dirty="0"/>
              <a:t>relaxation of criminal or immigration enforcement efforts, </a:t>
            </a:r>
            <a:r>
              <a:rPr lang="en-US" sz="2200" dirty="0" smtClean="0"/>
              <a:t>sentencing </a:t>
            </a:r>
            <a:r>
              <a:rPr lang="en-US" sz="2200" dirty="0"/>
              <a:t>or deportation practices, and the decriminalization of certain </a:t>
            </a:r>
            <a:r>
              <a:rPr lang="en-US" sz="2200" dirty="0" smtClean="0"/>
              <a:t>activities. </a:t>
            </a:r>
            <a:r>
              <a:rPr lang="en-US" sz="2200" dirty="0"/>
              <a:t>For example, any changes with respect to the decriminalization of drugs </a:t>
            </a:r>
            <a:r>
              <a:rPr lang="en-US" sz="2200" dirty="0" smtClean="0"/>
              <a:t>could </a:t>
            </a:r>
            <a:r>
              <a:rPr lang="en-US" sz="2200" dirty="0"/>
              <a:t>affect the number of persons arrested, convicted, sentenced and incarcerated, thereby potentially reducing demand for correctional facilities to house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76800"/>
            <a:ext cx="4876800" cy="1496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882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Follow the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Overhead costs</a:t>
            </a:r>
          </a:p>
          <a:p>
            <a:r>
              <a:rPr lang="en-US" dirty="0" smtClean="0"/>
              <a:t>Executive pay, executive pay consultants</a:t>
            </a:r>
          </a:p>
          <a:p>
            <a:r>
              <a:rPr lang="en-US" dirty="0" smtClean="0"/>
              <a:t>Customer acquisition (lobbying, political donations)</a:t>
            </a:r>
          </a:p>
          <a:p>
            <a:r>
              <a:rPr lang="en-US" dirty="0" smtClean="0"/>
              <a:t>Lawyers for Securities and Exchange Commission filings</a:t>
            </a:r>
          </a:p>
          <a:p>
            <a:r>
              <a:rPr lang="en-US" dirty="0" smtClean="0"/>
              <a:t>Investor relations, shareholder lawsuits</a:t>
            </a:r>
          </a:p>
          <a:p>
            <a:r>
              <a:rPr lang="en-US" dirty="0" smtClean="0"/>
              <a:t>Consultants for mergers, acquisitions, reorganization</a:t>
            </a:r>
          </a:p>
          <a:p>
            <a:r>
              <a:rPr lang="en-US" dirty="0" smtClean="0"/>
              <a:t>Auditing (international operations)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can they supposedly do it cheaper </a:t>
            </a:r>
          </a:p>
          <a:p>
            <a:pPr marL="0" indent="0" algn="ctr">
              <a:buNone/>
            </a:pPr>
            <a:r>
              <a:rPr lang="en-US" i="1" dirty="0" smtClean="0"/>
              <a:t>and</a:t>
            </a:r>
            <a:r>
              <a:rPr lang="en-US" dirty="0" smtClean="0"/>
              <a:t> make a profit?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371600"/>
          </a:xfrm>
        </p:spPr>
        <p:txBody>
          <a:bodyPr/>
          <a:lstStyle/>
          <a:p>
            <a:r>
              <a:rPr lang="en-US" sz="4000" dirty="0" smtClean="0"/>
              <a:t>Promote Inequality: Top Wage in Public DOC v Private Prisons, 2007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012003"/>
              </p:ext>
            </p:extLst>
          </p:nvPr>
        </p:nvGraphicFramePr>
        <p:xfrm>
          <a:off x="826476" y="1524000"/>
          <a:ext cx="7479324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Worksheet" r:id="rId5" imgW="4591050" imgH="2409825" progId="Excel.Sheet.8">
                  <p:embed/>
                </p:oleObj>
              </mc:Choice>
              <mc:Fallback>
                <p:oleObj name="Worksheet" r:id="rId5" imgW="4591050" imgH="2409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76" y="1524000"/>
                        <a:ext cx="7479324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019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CEO salary excludes stocks and stock options.  Inmates under supervision excludes probation and parole.</a:t>
            </a:r>
          </a:p>
          <a:p>
            <a:r>
              <a:rPr lang="en-US" sz="1200" dirty="0" smtClean="0"/>
              <a:t>From Selman and Leighton, </a:t>
            </a:r>
            <a:r>
              <a:rPr lang="en-US" sz="1200" i="1" dirty="0" smtClean="0">
                <a:hlinkClick r:id="rId7"/>
              </a:rPr>
              <a:t>Punishment for Sale</a:t>
            </a:r>
            <a:r>
              <a:rPr lang="en-US" sz="1200" dirty="0" smtClean="0">
                <a:hlinkClick r:id="rId7"/>
              </a:rPr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Rowman</a:t>
            </a:r>
            <a:r>
              <a:rPr lang="en-US" sz="1200" dirty="0" smtClean="0"/>
              <a:t> and Littlefield, 2010)</a:t>
            </a:r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310896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4800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2F5897"/>
                </a:solidFill>
              </a:rPr>
              <a:t>Follow the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Able to make profit and provide the same service with higher overhead costs by screwing the people who work in the prisons</a:t>
            </a:r>
          </a:p>
          <a:p>
            <a:r>
              <a:rPr lang="en-US" sz="2500" dirty="0"/>
              <a:t>Median earnings in 2006 for correctional officers and jailers was </a:t>
            </a:r>
            <a:endParaRPr lang="en-US" sz="2500" dirty="0" smtClean="0"/>
          </a:p>
          <a:p>
            <a:pPr lvl="1"/>
            <a:r>
              <a:rPr lang="en-US" sz="2500" dirty="0" smtClean="0"/>
              <a:t>$35,760 for government employees</a:t>
            </a:r>
          </a:p>
          <a:p>
            <a:pPr lvl="1"/>
            <a:r>
              <a:rPr lang="en-US" sz="2500" dirty="0" smtClean="0"/>
              <a:t>$</a:t>
            </a:r>
            <a:r>
              <a:rPr lang="en-US" sz="2500" dirty="0"/>
              <a:t>25,050 </a:t>
            </a:r>
            <a:r>
              <a:rPr lang="en-US" sz="2500" dirty="0" smtClean="0"/>
              <a:t>for private </a:t>
            </a:r>
            <a:r>
              <a:rPr lang="en-US" sz="2500" dirty="0"/>
              <a:t>prisons </a:t>
            </a:r>
            <a:endParaRPr lang="en-US" sz="2500" dirty="0" smtClean="0"/>
          </a:p>
          <a:p>
            <a:r>
              <a:rPr lang="en-US" sz="2500" dirty="0" smtClean="0"/>
              <a:t>Lower wages = More employee turnover</a:t>
            </a:r>
            <a:endParaRPr lang="en-US" sz="25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dirty="0" smtClean="0"/>
              <a:t>Source: Bureau </a:t>
            </a:r>
            <a:r>
              <a:rPr lang="en-US" dirty="0"/>
              <a:t>of Labor Statistics </a:t>
            </a:r>
            <a:r>
              <a:rPr lang="en-US" dirty="0" smtClean="0"/>
              <a:t>2008–2009, quoted in Barak, </a:t>
            </a:r>
            <a:r>
              <a:rPr lang="en-US" dirty="0"/>
              <a:t>L</a:t>
            </a:r>
            <a:r>
              <a:rPr lang="en-US" dirty="0" smtClean="0"/>
              <a:t>eighton &amp; </a:t>
            </a:r>
            <a:r>
              <a:rPr lang="en-US" dirty="0" err="1" smtClean="0"/>
              <a:t>Flavin</a:t>
            </a:r>
            <a:r>
              <a:rPr lang="en-US" dirty="0" smtClean="0"/>
              <a:t> (2010) </a:t>
            </a:r>
            <a:r>
              <a:rPr lang="en-US" i="1" dirty="0" smtClean="0"/>
              <a:t>Class, Race, Gender &amp;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1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2299</TotalTime>
  <Words>905</Words>
  <Application>Microsoft Office PowerPoint</Application>
  <PresentationFormat>On-screen Show (4:3)</PresentationFormat>
  <Paragraphs>104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Executive</vt:lpstr>
      <vt:lpstr>Worksheet</vt:lpstr>
      <vt:lpstr>The Problems with Private Prisons</vt:lpstr>
      <vt:lpstr>Definition</vt:lpstr>
      <vt:lpstr>Legitimacy</vt:lpstr>
      <vt:lpstr>War on Crime/Drugs         Incarceration Binge</vt:lpstr>
      <vt:lpstr>Add to Prison-Industrial Complex</vt:lpstr>
      <vt:lpstr>“Endanger democratic processes”</vt:lpstr>
      <vt:lpstr>Follow the $</vt:lpstr>
      <vt:lpstr>Promote Inequality: Top Wage in Public DOC v Private Prisons, 2007</vt:lpstr>
      <vt:lpstr>Follow the $</vt:lpstr>
      <vt:lpstr>Save 5% but weaken Michigan economy</vt:lpstr>
      <vt:lpstr>Next steps?</vt:lpstr>
      <vt:lpstr>Contract Problems</vt:lpstr>
      <vt:lpstr>Conclusion</vt:lpstr>
      <vt:lpstr>PowerPoint Presentation</vt:lpstr>
      <vt:lpstr>PowerPoint Presentation</vt:lpstr>
    </vt:vector>
  </TitlesOfParts>
  <Company>Eastern Michigan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prison presentation</dc:title>
  <dc:creator>P Leighton</dc:creator>
  <cp:lastModifiedBy>Paul</cp:lastModifiedBy>
  <cp:revision>120</cp:revision>
  <dcterms:created xsi:type="dcterms:W3CDTF">2011-07-13T01:42:24Z</dcterms:created>
  <dcterms:modified xsi:type="dcterms:W3CDTF">2014-08-02T14:13:49Z</dcterms:modified>
</cp:coreProperties>
</file>